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 id="2147483719" r:id="rId5"/>
  </p:sldMasterIdLst>
  <p:notesMasterIdLst>
    <p:notesMasterId r:id="rId25"/>
  </p:notesMasterIdLst>
  <p:sldIdLst>
    <p:sldId id="349" r:id="rId6"/>
    <p:sldId id="505" r:id="rId7"/>
    <p:sldId id="740" r:id="rId8"/>
    <p:sldId id="742" r:id="rId9"/>
    <p:sldId id="743" r:id="rId10"/>
    <p:sldId id="749" r:id="rId11"/>
    <p:sldId id="750" r:id="rId12"/>
    <p:sldId id="752" r:id="rId13"/>
    <p:sldId id="751" r:id="rId14"/>
    <p:sldId id="753" r:id="rId15"/>
    <p:sldId id="755" r:id="rId16"/>
    <p:sldId id="756" r:id="rId17"/>
    <p:sldId id="754" r:id="rId18"/>
    <p:sldId id="757" r:id="rId19"/>
    <p:sldId id="744" r:id="rId20"/>
    <p:sldId id="748" r:id="rId21"/>
    <p:sldId id="745" r:id="rId22"/>
    <p:sldId id="746" r:id="rId23"/>
    <p:sldId id="74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Geyter, Gert (US - New York)" initials="DGG(-NY" lastIdx="22" clrIdx="0">
    <p:extLst>
      <p:ext uri="{19B8F6BF-5375-455C-9EA6-DF929625EA0E}">
        <p15:presenceInfo xmlns:p15="http://schemas.microsoft.com/office/powerpoint/2012/main" userId="S::gedegeyter@deloitte.com::286ae2ee-7dc7-46a2-901b-d4cd64869030" providerId="AD"/>
      </p:ext>
    </p:extLst>
  </p:cmAuthor>
  <p:cmAuthor id="2" name="Hooper, Ben" initials="HB" lastIdx="3" clrIdx="1">
    <p:extLst>
      <p:ext uri="{19B8F6BF-5375-455C-9EA6-DF929625EA0E}">
        <p15:presenceInfo xmlns:p15="http://schemas.microsoft.com/office/powerpoint/2012/main" userId="S::bhooper@deloitte.com::6ce4c259-88c0-4b93-9d2d-443b256cdc02" providerId="AD"/>
      </p:ext>
    </p:extLst>
  </p:cmAuthor>
  <p:cmAuthor id="3" name="Upadhyaya, Varun" initials="UV" lastIdx="1" clrIdx="2">
    <p:extLst>
      <p:ext uri="{19B8F6BF-5375-455C-9EA6-DF929625EA0E}">
        <p15:presenceInfo xmlns:p15="http://schemas.microsoft.com/office/powerpoint/2012/main" userId="S::vupadhyaya@deloitte.com::ef724938-a77f-434f-a680-e4f3ad9463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8BC3A"/>
    <a:srgbClr val="046A38"/>
    <a:srgbClr val="5596A7"/>
    <a:srgbClr val="8FCDFF"/>
    <a:srgbClr val="FFC000"/>
    <a:srgbClr val="7FB3E2"/>
    <a:srgbClr val="0121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31"/>
    <p:restoredTop sz="94694"/>
  </p:normalViewPr>
  <p:slideViewPr>
    <p:cSldViewPr snapToGrid="0">
      <p:cViewPr varScale="1">
        <p:scale>
          <a:sx n="81" d="100"/>
          <a:sy n="81" d="100"/>
        </p:scale>
        <p:origin x="1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06031-9639-954F-8CFE-93567EF80A2B}" type="datetimeFigureOut">
              <a:rPr lang="en-US" smtClean="0"/>
              <a:t>7/23/2020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DF148-CC0D-8E45-A018-F27F512FCBDC}" type="slidenum">
              <a:rPr lang="en-US" smtClean="0"/>
              <a:t>‹#›</a:t>
            </a:fld>
            <a:endParaRPr lang="en-US"/>
          </a:p>
        </p:txBody>
      </p:sp>
    </p:spTree>
    <p:extLst>
      <p:ext uri="{BB962C8B-B14F-4D97-AF65-F5344CB8AC3E}">
        <p14:creationId xmlns:p14="http://schemas.microsoft.com/office/powerpoint/2010/main" val="147440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46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63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054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05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774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144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676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577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542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28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15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4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16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986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80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651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573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010"/>
            <a:ext cx="12208018" cy="6867010"/>
          </a:xfrm>
          <a:prstGeom prst="rect">
            <a:avLst/>
          </a:prstGeom>
        </p:spPr>
      </p:pic>
      <p:sp>
        <p:nvSpPr>
          <p:cNvPr id="2" name="Title 1"/>
          <p:cNvSpPr>
            <a:spLocks noGrp="1"/>
          </p:cNvSpPr>
          <p:nvPr>
            <p:ph type="title" hasCustomPrompt="1"/>
          </p:nvPr>
        </p:nvSpPr>
        <p:spPr>
          <a:xfrm>
            <a:off x="510493" y="2548130"/>
            <a:ext cx="11071907" cy="1325563"/>
          </a:xfrm>
        </p:spPr>
        <p:txBody>
          <a:bodyPr/>
          <a:lstStyle>
            <a:lvl1pPr>
              <a:defRPr sz="9000"/>
            </a:lvl1pPr>
          </a:lstStyle>
          <a:p>
            <a:r>
              <a:rPr lang="en-US"/>
              <a:t>TITLE</a:t>
            </a:r>
          </a:p>
        </p:txBody>
      </p:sp>
      <p:sp>
        <p:nvSpPr>
          <p:cNvPr id="7" name="Text Placeholder 2"/>
          <p:cNvSpPr>
            <a:spLocks noGrp="1"/>
          </p:cNvSpPr>
          <p:nvPr>
            <p:ph type="body" sz="quarter" idx="14"/>
          </p:nvPr>
        </p:nvSpPr>
        <p:spPr>
          <a:xfrm>
            <a:off x="510493" y="5858612"/>
            <a:ext cx="9188451" cy="657225"/>
          </a:xfrm>
        </p:spPr>
        <p:txBody>
          <a:bodyPr/>
          <a:lstStyle>
            <a:lvl1pPr marL="0" indent="0">
              <a:buNone/>
              <a:defRPr sz="1600">
                <a:solidFill>
                  <a:schemeClr val="accent5"/>
                </a:solidFill>
              </a:defRPr>
            </a:lvl1pPr>
          </a:lstStyle>
          <a:p>
            <a:pPr lvl="0"/>
            <a:r>
              <a:rPr lang="en-US"/>
              <a:t>Click to edit Master text styles</a:t>
            </a:r>
          </a:p>
        </p:txBody>
      </p:sp>
      <p:sp>
        <p:nvSpPr>
          <p:cNvPr id="8" name="Text Placeholder 10"/>
          <p:cNvSpPr>
            <a:spLocks noGrp="1"/>
          </p:cNvSpPr>
          <p:nvPr>
            <p:ph type="body" sz="quarter" idx="15"/>
          </p:nvPr>
        </p:nvSpPr>
        <p:spPr>
          <a:xfrm>
            <a:off x="510493" y="5468654"/>
            <a:ext cx="9188451" cy="386138"/>
          </a:xfrm>
        </p:spPr>
        <p:txBody>
          <a:bodyPr/>
          <a:lstStyle>
            <a:lvl1pPr marL="0" indent="0">
              <a:buNone/>
              <a:defRPr/>
            </a:lvl1pPr>
          </a:lstStyle>
          <a:p>
            <a:pPr lvl="0"/>
            <a:r>
              <a:rPr lang="en-US"/>
              <a:t>Click to edit Master text styles</a:t>
            </a:r>
          </a:p>
        </p:txBody>
      </p:sp>
      <p:pic>
        <p:nvPicPr>
          <p:cNvPr id="6" name="Picture 5"/>
          <p:cNvPicPr>
            <a:picLocks noChangeAspect="1"/>
          </p:cNvPicPr>
          <p:nvPr userDrawn="1"/>
        </p:nvPicPr>
        <p:blipFill rotWithShape="1">
          <a:blip r:embed="rId3" cstate="email">
            <a:alphaModFix amt="28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5622076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548706"/>
            <a:ext cx="10972800" cy="1421928"/>
          </a:xfrm>
        </p:spPr>
        <p:txBody>
          <a:bodyPr anchor="ctr">
            <a:noAutofit/>
          </a:bodyPr>
          <a:lstStyle>
            <a:lvl1pPr>
              <a:defRPr sz="7200"/>
            </a:lvl1pPr>
          </a:lstStyle>
          <a:p>
            <a:r>
              <a:rPr lang="en-US"/>
              <a:t>Click to edit Master title style</a:t>
            </a:r>
          </a:p>
        </p:txBody>
      </p:sp>
      <p:sp>
        <p:nvSpPr>
          <p:cNvPr id="7" name="TextBox 6"/>
          <p:cNvSpPr txBox="1"/>
          <p:nvPr/>
        </p:nvSpPr>
        <p:spPr>
          <a:xfrm>
            <a:off x="10856685" y="544286"/>
            <a:ext cx="762000" cy="369332"/>
          </a:xfrm>
          <a:prstGeom prst="rect">
            <a:avLst/>
          </a:prstGeom>
          <a:noFill/>
        </p:spPr>
        <p:txBody>
          <a:bodyPr wrap="square" rtlCol="0">
            <a:spAutoFit/>
          </a:bodyPr>
          <a:lstStyle/>
          <a:p>
            <a:pPr algn="r"/>
            <a:fld id="{0FA4D373-B1AE-8043-A552-527720FA9DF9}" type="slidenum">
              <a:rPr lang="en-US" b="0" i="0" smtClean="0">
                <a:solidFill>
                  <a:schemeClr val="bg1">
                    <a:lumMod val="95000"/>
                  </a:schemeClr>
                </a:solidFill>
                <a:latin typeface="Knockout-HTF27-JuniorBantamwt"/>
                <a:cs typeface="Knockout-HTF27-JuniorBantamwt"/>
              </a:rPr>
              <a:pPr algn="r"/>
              <a:t>‹#›</a:t>
            </a:fld>
            <a:endParaRPr lang="en-US" b="0" i="0">
              <a:solidFill>
                <a:schemeClr val="bg1">
                  <a:lumMod val="95000"/>
                </a:schemeClr>
              </a:solidFill>
              <a:latin typeface="Knockout-HTF27-JuniorBantamwt"/>
              <a:cs typeface="Knockout-HTF27-JuniorBantamwt"/>
            </a:endParaRPr>
          </a:p>
        </p:txBody>
      </p:sp>
      <p:sp>
        <p:nvSpPr>
          <p:cNvPr id="4" name="Text Placeholder 3"/>
          <p:cNvSpPr>
            <a:spLocks noGrp="1"/>
          </p:cNvSpPr>
          <p:nvPr>
            <p:ph type="body" sz="quarter" idx="10" hasCustomPrompt="1"/>
          </p:nvPr>
        </p:nvSpPr>
        <p:spPr>
          <a:xfrm>
            <a:off x="609600" y="4185187"/>
            <a:ext cx="10972800" cy="2012416"/>
          </a:xfrm>
        </p:spPr>
        <p:txBody>
          <a:bodyPr/>
          <a:lstStyle>
            <a:lvl1pPr marL="0" indent="0">
              <a:buNone/>
              <a:defRPr baseline="0"/>
            </a:lvl1pPr>
          </a:lstStyle>
          <a:p>
            <a:pPr lvl="0"/>
            <a:r>
              <a:rPr lang="en-US"/>
              <a:t>Enter content here</a:t>
            </a:r>
          </a:p>
        </p:txBody>
      </p:sp>
      <p:sp>
        <p:nvSpPr>
          <p:cNvPr id="5" name="TextBox 4"/>
          <p:cNvSpPr txBox="1"/>
          <p:nvPr userDrawn="1"/>
        </p:nvSpPr>
        <p:spPr>
          <a:xfrm>
            <a:off x="10856685" y="544286"/>
            <a:ext cx="762000" cy="369332"/>
          </a:xfrm>
          <a:prstGeom prst="rect">
            <a:avLst/>
          </a:prstGeom>
          <a:noFill/>
        </p:spPr>
        <p:txBody>
          <a:bodyPr wrap="square" rtlCol="0">
            <a:spAutoFit/>
          </a:bodyPr>
          <a:lstStyle/>
          <a:p>
            <a:pPr algn="r"/>
            <a:fld id="{0FA4D373-B1AE-8043-A552-527720FA9DF9}" type="slidenum">
              <a:rPr lang="en-US">
                <a:solidFill>
                  <a:prstClr val="white">
                    <a:lumMod val="95000"/>
                  </a:prstClr>
                </a:solidFill>
                <a:latin typeface="Knockout-HTF27-JuniorBantamwt"/>
                <a:cs typeface="Knockout-HTF27-JuniorBantamwt"/>
              </a:rPr>
              <a:pPr algn="r"/>
              <a:t>‹#›</a:t>
            </a:fld>
            <a:endParaRPr lang="en-US">
              <a:solidFill>
                <a:prstClr val="white">
                  <a:lumMod val="95000"/>
                </a:prstClr>
              </a:solidFill>
              <a:latin typeface="Knockout-HTF27-JuniorBantamwt"/>
              <a:cs typeface="Knockout-HTF27-JuniorBantamwt"/>
            </a:endParaRPr>
          </a:p>
        </p:txBody>
      </p:sp>
    </p:spTree>
    <p:extLst>
      <p:ext uri="{BB962C8B-B14F-4D97-AF65-F5344CB8AC3E}">
        <p14:creationId xmlns:p14="http://schemas.microsoft.com/office/powerpoint/2010/main" val="302906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_no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endParaRPr lang="en-US">
              <a:solidFill>
                <a:srgbClr val="E7E7E8"/>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srgbClr val="5C5C5C">
                  <a:tint val="75000"/>
                </a:srgb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6C0D935-D802-48C2-BA0B-1A8DBFF4C45B}" type="slidenum">
              <a:rPr lang="en-US" smtClean="0">
                <a:solidFill>
                  <a:srgbClr val="5C5C5C">
                    <a:tint val="75000"/>
                  </a:srgbClr>
                </a:solidFill>
              </a:rPr>
              <a:pPr/>
              <a:t>‹#›</a:t>
            </a:fld>
            <a:endParaRPr lang="en-US">
              <a:solidFill>
                <a:srgbClr val="5C5C5C">
                  <a:tint val="75000"/>
                </a:srgbClr>
              </a:solidFill>
            </a:endParaRPr>
          </a:p>
        </p:txBody>
      </p:sp>
    </p:spTree>
    <p:extLst>
      <p:ext uri="{BB962C8B-B14F-4D97-AF65-F5344CB8AC3E}">
        <p14:creationId xmlns:p14="http://schemas.microsoft.com/office/powerpoint/2010/main" val="37645064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_with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8" name="Text Placeholder 8"/>
          <p:cNvSpPr>
            <a:spLocks noGrp="1"/>
          </p:cNvSpPr>
          <p:nvPr>
            <p:ph type="body" sz="quarter" idx="14"/>
          </p:nvPr>
        </p:nvSpPr>
        <p:spPr>
          <a:xfrm>
            <a:off x="511178" y="1279083"/>
            <a:ext cx="11071225" cy="647700"/>
          </a:xfrm>
        </p:spPr>
        <p:txBody>
          <a:bodyPr>
            <a:no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955745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rgbClr val="98B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580017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A0560C-1AB0-6C40-863A-A4DEC9A3A9C0}"/>
              </a:ext>
            </a:extLst>
          </p:cNvPr>
          <p:cNvSpPr>
            <a:spLocks noGrp="1"/>
          </p:cNvSpPr>
          <p:nvPr>
            <p:ph type="dt" sz="half" idx="10"/>
          </p:nvPr>
        </p:nvSpPr>
        <p:spPr/>
        <p:txBody>
          <a:bodyPr/>
          <a:lstStyle/>
          <a:p>
            <a:fld id="{C3CA28E1-AE71-9F45-8D33-9E5CB9787717}" type="datetimeFigureOut">
              <a:rPr lang="en-US" smtClean="0"/>
              <a:t>7/23/2020</a:t>
            </a:fld>
            <a:endParaRPr lang="en-US"/>
          </a:p>
        </p:txBody>
      </p:sp>
      <p:sp>
        <p:nvSpPr>
          <p:cNvPr id="3" name="Footer Placeholder 2">
            <a:extLst>
              <a:ext uri="{FF2B5EF4-FFF2-40B4-BE49-F238E27FC236}">
                <a16:creationId xmlns:a16="http://schemas.microsoft.com/office/drawing/2014/main" id="{F3350E91-CE17-C045-8D55-9EBE30350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E38629-3DC7-2749-BA38-F1DF4D8051ED}"/>
              </a:ext>
            </a:extLst>
          </p:cNvPr>
          <p:cNvSpPr>
            <a:spLocks noGrp="1"/>
          </p:cNvSpPr>
          <p:nvPr>
            <p:ph type="sldNum" sz="quarter" idx="12"/>
          </p:nvPr>
        </p:nvSpPr>
        <p:spPr/>
        <p:txBody>
          <a:bodyPr/>
          <a:lstStyle/>
          <a:p>
            <a:fld id="{9CD3B54C-9B3A-624A-817B-DBC77419A0AE}" type="slidenum">
              <a:rPr lang="en-US" smtClean="0"/>
              <a:t>‹#›</a:t>
            </a:fld>
            <a:endParaRPr lang="en-US"/>
          </a:p>
        </p:txBody>
      </p:sp>
    </p:spTree>
    <p:extLst>
      <p:ext uri="{BB962C8B-B14F-4D97-AF65-F5344CB8AC3E}">
        <p14:creationId xmlns:p14="http://schemas.microsoft.com/office/powerpoint/2010/main" val="3481712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010"/>
            <a:ext cx="12208018" cy="6867010"/>
          </a:xfrm>
          <a:prstGeom prst="rect">
            <a:avLst/>
          </a:prstGeom>
        </p:spPr>
      </p:pic>
      <p:sp>
        <p:nvSpPr>
          <p:cNvPr id="2" name="Title 1"/>
          <p:cNvSpPr>
            <a:spLocks noGrp="1"/>
          </p:cNvSpPr>
          <p:nvPr>
            <p:ph type="title" hasCustomPrompt="1"/>
          </p:nvPr>
        </p:nvSpPr>
        <p:spPr>
          <a:xfrm>
            <a:off x="510493" y="2548130"/>
            <a:ext cx="11071907" cy="1325563"/>
          </a:xfrm>
        </p:spPr>
        <p:txBody>
          <a:bodyPr/>
          <a:lstStyle>
            <a:lvl1pPr>
              <a:defRPr sz="9000"/>
            </a:lvl1pPr>
          </a:lstStyle>
          <a:p>
            <a:r>
              <a:rPr lang="en-US"/>
              <a:t>TITLE</a:t>
            </a:r>
          </a:p>
        </p:txBody>
      </p:sp>
      <p:sp>
        <p:nvSpPr>
          <p:cNvPr id="7" name="Text Placeholder 2"/>
          <p:cNvSpPr>
            <a:spLocks noGrp="1"/>
          </p:cNvSpPr>
          <p:nvPr>
            <p:ph type="body" sz="quarter" idx="14"/>
          </p:nvPr>
        </p:nvSpPr>
        <p:spPr>
          <a:xfrm>
            <a:off x="510493" y="5858612"/>
            <a:ext cx="9188451" cy="657225"/>
          </a:xfrm>
        </p:spPr>
        <p:txBody>
          <a:bodyPr/>
          <a:lstStyle>
            <a:lvl1pPr marL="0" indent="0">
              <a:buNone/>
              <a:defRPr sz="1600">
                <a:solidFill>
                  <a:schemeClr val="accent5"/>
                </a:solidFill>
              </a:defRPr>
            </a:lvl1pPr>
          </a:lstStyle>
          <a:p>
            <a:pPr lvl="0"/>
            <a:r>
              <a:rPr lang="en-US"/>
              <a:t>Click to edit Master text styles</a:t>
            </a:r>
          </a:p>
        </p:txBody>
      </p:sp>
      <p:sp>
        <p:nvSpPr>
          <p:cNvPr id="8" name="Text Placeholder 10"/>
          <p:cNvSpPr>
            <a:spLocks noGrp="1"/>
          </p:cNvSpPr>
          <p:nvPr>
            <p:ph type="body" sz="quarter" idx="15"/>
          </p:nvPr>
        </p:nvSpPr>
        <p:spPr>
          <a:xfrm>
            <a:off x="510493" y="5468654"/>
            <a:ext cx="9188451" cy="386138"/>
          </a:xfrm>
        </p:spPr>
        <p:txBody>
          <a:bodyPr/>
          <a:lstStyle>
            <a:lvl1pPr marL="0" indent="0">
              <a:buNone/>
              <a:defRPr/>
            </a:lvl1pPr>
          </a:lstStyle>
          <a:p>
            <a:pPr lvl="0"/>
            <a:r>
              <a:rPr lang="en-US"/>
              <a:t>Click to edit Master text styles</a:t>
            </a:r>
          </a:p>
        </p:txBody>
      </p:sp>
      <p:pic>
        <p:nvPicPr>
          <p:cNvPr id="6" name="Picture 5"/>
          <p:cNvPicPr>
            <a:picLocks noChangeAspect="1"/>
          </p:cNvPicPr>
          <p:nvPr userDrawn="1"/>
        </p:nvPicPr>
        <p:blipFill rotWithShape="1">
          <a:blip r:embed="rId3" cstate="email">
            <a:alphaModFix amt="28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9247110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1175" y="1279083"/>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774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0492" y="1565200"/>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
          <p:cNvSpPr>
            <a:spLocks/>
          </p:cNvSpPr>
          <p:nvPr/>
        </p:nvSpPr>
        <p:spPr bwMode="auto">
          <a:xfrm>
            <a:off x="609600" y="6477356"/>
            <a:ext cx="2689839"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latin typeface="Frutiger Next Pro Light" charset="0"/>
                <a:ea typeface="ＭＳ Ｐゴシック" charset="0"/>
                <a:cs typeface="ＭＳ Ｐゴシック" charset="0"/>
                <a:sym typeface="Frutiger Next Pro Light" charset="0"/>
              </a:rPr>
              <a:t>Copyright © 2015 Deloitte LLC. All rights reserved.</a:t>
            </a:r>
          </a:p>
        </p:txBody>
      </p:sp>
      <p:sp>
        <p:nvSpPr>
          <p:cNvPr id="11" name="Rectangle 2"/>
          <p:cNvSpPr>
            <a:spLocks/>
          </p:cNvSpPr>
          <p:nvPr/>
        </p:nvSpPr>
        <p:spPr bwMode="auto">
          <a:xfrm>
            <a:off x="10003480" y="6476467"/>
            <a:ext cx="157892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oAutofit/>
          </a:bodyPr>
          <a:lstStyle/>
          <a:p>
            <a:pPr algn="r"/>
            <a:r>
              <a:rPr lang="en-US" sz="800">
                <a:solidFill>
                  <a:srgbClr val="A6A6A6"/>
                </a:solidFill>
                <a:latin typeface="+mn-lt"/>
                <a:ea typeface="ＭＳ Ｐゴシック" charset="0"/>
                <a:cs typeface="ＭＳ Ｐゴシック" charset="0"/>
                <a:sym typeface="Frutiger Next Pro Bold" charset="0"/>
              </a:rPr>
              <a:t>Analytics </a:t>
            </a:r>
            <a:r>
              <a:rPr lang="en-US" sz="800">
                <a:solidFill>
                  <a:schemeClr val="accent5"/>
                </a:solidFill>
                <a:latin typeface="+mn-lt"/>
                <a:ea typeface="ＭＳ Ｐゴシック" charset="0"/>
                <a:cs typeface="ＭＳ Ｐゴシック" charset="0"/>
                <a:sym typeface="Frutiger Next Pro Bold" charset="0"/>
              </a:rPr>
              <a:t>&amp;</a:t>
            </a:r>
            <a:r>
              <a:rPr lang="en-US" sz="800">
                <a:solidFill>
                  <a:srgbClr val="A6A6A6"/>
                </a:solidFill>
                <a:latin typeface="+mn-lt"/>
                <a:ea typeface="ＭＳ Ｐゴシック" charset="0"/>
                <a:cs typeface="ＭＳ Ｐゴシック" charset="0"/>
                <a:sym typeface="Frutiger Next Pro Bold" charset="0"/>
              </a:rPr>
              <a:t> Information</a:t>
            </a:r>
            <a:r>
              <a:rPr lang="en-US" sz="800" baseline="0">
                <a:solidFill>
                  <a:srgbClr val="A6A6A6"/>
                </a:solidFill>
                <a:latin typeface="+mn-lt"/>
                <a:ea typeface="ＭＳ Ｐゴシック" charset="0"/>
                <a:cs typeface="ＭＳ Ｐゴシック" charset="0"/>
                <a:sym typeface="Frutiger Next Pro Bold" charset="0"/>
              </a:rPr>
              <a:t> Management </a:t>
            </a:r>
            <a:r>
              <a:rPr lang="en-US" sz="800">
                <a:solidFill>
                  <a:srgbClr val="A6A6A6"/>
                </a:solidFill>
                <a:latin typeface="+mn-lt"/>
                <a:ea typeface="ＭＳ Ｐゴシック" charset="0"/>
                <a:cs typeface="ＭＳ Ｐゴシック" charset="0"/>
                <a:sym typeface="Frutiger Next Pro Bold" charset="0"/>
              </a:rPr>
              <a:t>- </a:t>
            </a:r>
            <a:r>
              <a:rPr lang="en-US" sz="800" kern="1200">
                <a:solidFill>
                  <a:srgbClr val="A6A6A6"/>
                </a:solidFill>
                <a:latin typeface="+mn-lt"/>
                <a:ea typeface="ＭＳ Ｐゴシック" charset="0"/>
                <a:cs typeface="ＭＳ Ｐゴシック" charset="0"/>
                <a:sym typeface="Frutiger Next Pro Bold" charset="0"/>
              </a:rPr>
              <a:t>Service Line Overview / </a:t>
            </a:r>
            <a:fld id="{275BAEB0-9CF5-46A3-9FA9-B8F172252491}" type="slidenum">
              <a:rPr lang="en-US" sz="800" kern="1200" smtClean="0">
                <a:solidFill>
                  <a:srgbClr val="A6A6A6"/>
                </a:solidFill>
                <a:latin typeface="+mn-lt"/>
                <a:ea typeface="ＭＳ Ｐゴシック" charset="0"/>
                <a:cs typeface="ＭＳ Ｐゴシック" charset="0"/>
              </a:rPr>
              <a:pPr algn="r"/>
              <a:t>‹#›</a:t>
            </a:fld>
            <a:endParaRPr lang="en-US" sz="800" kern="1200">
              <a:solidFill>
                <a:srgbClr val="A6A6A6"/>
              </a:solidFill>
              <a:latin typeface="+mn-lt"/>
              <a:ea typeface="ＭＳ Ｐゴシック" charset="0"/>
              <a:cs typeface="ＭＳ Ｐゴシック" charset="0"/>
            </a:endParaRPr>
          </a:p>
        </p:txBody>
      </p:sp>
      <p:pic>
        <p:nvPicPr>
          <p:cNvPr id="10" name="Picture 9"/>
          <p:cNvPicPr>
            <a:picLocks noChangeAspect="1"/>
          </p:cNvPicPr>
          <p:nvPr userDrawn="1"/>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12" name="Rectangle 2"/>
          <p:cNvSpPr>
            <a:spLocks/>
          </p:cNvSpPr>
          <p:nvPr userDrawn="1"/>
        </p:nvSpPr>
        <p:spPr bwMode="auto">
          <a:xfrm>
            <a:off x="609600" y="6477356"/>
            <a:ext cx="2689839"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ea typeface="ＭＳ Ｐゴシック" charset="0"/>
                <a:cs typeface="ＭＳ Ｐゴシック" charset="0"/>
                <a:sym typeface="Frutiger Next Pro Light" charset="0"/>
              </a:rPr>
              <a:t>Copyright © 2015 Deloitte LLC. All rights reserved.</a:t>
            </a:r>
          </a:p>
        </p:txBody>
      </p:sp>
      <p:sp>
        <p:nvSpPr>
          <p:cNvPr id="13" name="Rectangle 2"/>
          <p:cNvSpPr>
            <a:spLocks/>
          </p:cNvSpPr>
          <p:nvPr userDrawn="1"/>
        </p:nvSpPr>
        <p:spPr bwMode="auto">
          <a:xfrm>
            <a:off x="10003480" y="6476467"/>
            <a:ext cx="157892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oAutofit/>
          </a:bodyPr>
          <a:lstStyle/>
          <a:p>
            <a:pPr algn="r"/>
            <a:r>
              <a:rPr lang="en-US" sz="800">
                <a:solidFill>
                  <a:srgbClr val="A6A6A6"/>
                </a:solidFill>
                <a:ea typeface="ＭＳ Ｐゴシック" charset="0"/>
                <a:cs typeface="ＭＳ Ｐゴシック" charset="0"/>
                <a:sym typeface="Frutiger Next Pro Bold" charset="0"/>
              </a:rPr>
              <a:t>Analytics </a:t>
            </a:r>
            <a:r>
              <a:rPr lang="en-US" sz="800">
                <a:solidFill>
                  <a:srgbClr val="81BC00"/>
                </a:solidFill>
                <a:ea typeface="ＭＳ Ｐゴシック" charset="0"/>
                <a:cs typeface="ＭＳ Ｐゴシック" charset="0"/>
                <a:sym typeface="Frutiger Next Pro Bold" charset="0"/>
              </a:rPr>
              <a:t>&amp;</a:t>
            </a:r>
            <a:r>
              <a:rPr lang="en-US" sz="800">
                <a:solidFill>
                  <a:srgbClr val="A6A6A6"/>
                </a:solidFill>
                <a:ea typeface="ＭＳ Ｐゴシック" charset="0"/>
                <a:cs typeface="ＭＳ Ｐゴシック" charset="0"/>
                <a:sym typeface="Frutiger Next Pro Bold" charset="0"/>
              </a:rPr>
              <a:t> Information Management - Service Line Overview / </a:t>
            </a:r>
            <a:fld id="{275BAEB0-9CF5-46A3-9FA9-B8F172252491}" type="slidenum">
              <a:rPr lang="en-US" sz="800">
                <a:solidFill>
                  <a:srgbClr val="A6A6A6"/>
                </a:solidFill>
                <a:ea typeface="ＭＳ Ｐゴシック" charset="0"/>
                <a:cs typeface="ＭＳ Ｐゴシック" charset="0"/>
              </a:rPr>
              <a:pPr algn="r"/>
              <a:t>‹#›</a:t>
            </a:fld>
            <a:endParaRPr lang="en-US" sz="800">
              <a:solidFill>
                <a:srgbClr val="A6A6A6"/>
              </a:solidFill>
              <a:ea typeface="ＭＳ Ｐゴシック" charset="0"/>
              <a:cs typeface="ＭＳ Ｐゴシック" charset="0"/>
            </a:endParaRPr>
          </a:p>
        </p:txBody>
      </p:sp>
    </p:spTree>
    <p:extLst>
      <p:ext uri="{BB962C8B-B14F-4D97-AF65-F5344CB8AC3E}">
        <p14:creationId xmlns:p14="http://schemas.microsoft.com/office/powerpoint/2010/main" val="508746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493" y="2294126"/>
            <a:ext cx="11071907" cy="1325563"/>
          </a:xfrm>
        </p:spPr>
        <p:txBody>
          <a:bodyPr/>
          <a:lstStyle>
            <a:lvl1pPr algn="ctr">
              <a:defRPr sz="13000"/>
            </a:lvl1pPr>
          </a:lstStyle>
          <a:p>
            <a:r>
              <a:rPr lang="en-US"/>
              <a:t>TITLE</a:t>
            </a:r>
          </a:p>
        </p:txBody>
      </p:sp>
      <p:sp>
        <p:nvSpPr>
          <p:cNvPr id="5" name="Text Placeholder 4"/>
          <p:cNvSpPr>
            <a:spLocks noGrp="1"/>
          </p:cNvSpPr>
          <p:nvPr>
            <p:ph type="body" sz="quarter" idx="10" hasCustomPrompt="1"/>
          </p:nvPr>
        </p:nvSpPr>
        <p:spPr>
          <a:xfrm>
            <a:off x="510494" y="3806143"/>
            <a:ext cx="11071906" cy="1293812"/>
          </a:xfrm>
        </p:spPr>
        <p:txBody>
          <a:bodyPr/>
          <a:lstStyle>
            <a:lvl1pPr marL="0" indent="0" algn="ctr">
              <a:lnSpc>
                <a:spcPct val="80000"/>
              </a:lnSpc>
              <a:buNone/>
              <a:defRPr sz="4000" baseline="0">
                <a:solidFill>
                  <a:srgbClr val="92D400"/>
                </a:solidFill>
              </a:defRPr>
            </a:lvl1pPr>
          </a:lstStyle>
          <a:p>
            <a:r>
              <a:rPr lang="en-US"/>
              <a:t>A stepping stone in the</a:t>
            </a:r>
          </a:p>
          <a:p>
            <a:r>
              <a:rPr lang="en-US"/>
              <a:t>Exponential evolution of technology</a:t>
            </a:r>
          </a:p>
        </p:txBody>
      </p:sp>
    </p:spTree>
    <p:extLst>
      <p:ext uri="{BB962C8B-B14F-4D97-AF65-F5344CB8AC3E}">
        <p14:creationId xmlns:p14="http://schemas.microsoft.com/office/powerpoint/2010/main" val="283572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spTree>
    <p:extLst>
      <p:ext uri="{BB962C8B-B14F-4D97-AF65-F5344CB8AC3E}">
        <p14:creationId xmlns:p14="http://schemas.microsoft.com/office/powerpoint/2010/main" val="230662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1175" y="1279083"/>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317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6" name="Picture 5"/>
          <p:cNvPicPr>
            <a:picLocks noChangeAspect="1"/>
          </p:cNvPicPr>
          <p:nvPr/>
        </p:nvPicPr>
        <p:blipFill>
          <a:blip r:embed="rId3"/>
          <a:stretch>
            <a:fillRect/>
          </a:stretch>
        </p:blipFill>
        <p:spPr>
          <a:xfrm>
            <a:off x="10605514" y="6431261"/>
            <a:ext cx="1403540" cy="309019"/>
          </a:xfrm>
          <a:prstGeom prst="rect">
            <a:avLst/>
          </a:prstGeom>
        </p:spPr>
      </p:pic>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2334966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31261"/>
            <a:ext cx="1403540" cy="309019"/>
          </a:xfrm>
          <a:prstGeom prst="rect">
            <a:avLst/>
          </a:prstGeom>
        </p:spPr>
      </p:pic>
      <p:pic>
        <p:nvPicPr>
          <p:cNvPr id="6" name="Picture 5"/>
          <p:cNvPicPr>
            <a:picLocks noChangeAspect="1"/>
          </p:cNvPicPr>
          <p:nvPr userDrawn="1"/>
        </p:nvPicPr>
        <p:blipFill>
          <a:blip r:embed="rId2"/>
          <a:stretch>
            <a:fillRect/>
          </a:stretch>
        </p:blipFill>
        <p:spPr>
          <a:xfrm>
            <a:off x="-1"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396366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44448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5"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10885"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4143341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548706"/>
            <a:ext cx="10972800" cy="1421928"/>
          </a:xfrm>
        </p:spPr>
        <p:txBody>
          <a:bodyPr anchor="ctr">
            <a:noAutofit/>
          </a:bodyPr>
          <a:lstStyle>
            <a:lvl1pPr>
              <a:defRPr sz="7200"/>
            </a:lvl1pPr>
          </a:lstStyle>
          <a:p>
            <a:r>
              <a:rPr lang="en-US"/>
              <a:t>Click to edit Master title style</a:t>
            </a:r>
          </a:p>
        </p:txBody>
      </p:sp>
      <p:sp>
        <p:nvSpPr>
          <p:cNvPr id="7" name="TextBox 6"/>
          <p:cNvSpPr txBox="1"/>
          <p:nvPr/>
        </p:nvSpPr>
        <p:spPr>
          <a:xfrm>
            <a:off x="10856685" y="544286"/>
            <a:ext cx="762000" cy="369332"/>
          </a:xfrm>
          <a:prstGeom prst="rect">
            <a:avLst/>
          </a:prstGeom>
          <a:noFill/>
        </p:spPr>
        <p:txBody>
          <a:bodyPr wrap="square" rtlCol="0">
            <a:spAutoFit/>
          </a:bodyPr>
          <a:lstStyle/>
          <a:p>
            <a:pPr algn="r"/>
            <a:fld id="{0FA4D373-B1AE-8043-A552-527720FA9DF9}" type="slidenum">
              <a:rPr lang="en-US" b="0" i="0" smtClean="0">
                <a:solidFill>
                  <a:schemeClr val="bg1">
                    <a:lumMod val="95000"/>
                  </a:schemeClr>
                </a:solidFill>
                <a:latin typeface="Knockout-HTF27-JuniorBantamwt"/>
                <a:cs typeface="Knockout-HTF27-JuniorBantamwt"/>
              </a:rPr>
              <a:pPr algn="r"/>
              <a:t>‹#›</a:t>
            </a:fld>
            <a:endParaRPr lang="en-US" b="0" i="0">
              <a:solidFill>
                <a:schemeClr val="bg1">
                  <a:lumMod val="95000"/>
                </a:schemeClr>
              </a:solidFill>
              <a:latin typeface="Knockout-HTF27-JuniorBantamwt"/>
              <a:cs typeface="Knockout-HTF27-JuniorBantamwt"/>
            </a:endParaRPr>
          </a:p>
        </p:txBody>
      </p:sp>
      <p:sp>
        <p:nvSpPr>
          <p:cNvPr id="4" name="Text Placeholder 3"/>
          <p:cNvSpPr>
            <a:spLocks noGrp="1"/>
          </p:cNvSpPr>
          <p:nvPr>
            <p:ph type="body" sz="quarter" idx="10" hasCustomPrompt="1"/>
          </p:nvPr>
        </p:nvSpPr>
        <p:spPr>
          <a:xfrm>
            <a:off x="609600" y="4185187"/>
            <a:ext cx="10972800" cy="2012416"/>
          </a:xfrm>
        </p:spPr>
        <p:txBody>
          <a:bodyPr/>
          <a:lstStyle>
            <a:lvl1pPr marL="0" indent="0">
              <a:buNone/>
              <a:defRPr baseline="0"/>
            </a:lvl1pPr>
          </a:lstStyle>
          <a:p>
            <a:pPr lvl="0"/>
            <a:r>
              <a:rPr lang="en-US"/>
              <a:t>Enter content here</a:t>
            </a:r>
          </a:p>
        </p:txBody>
      </p:sp>
      <p:sp>
        <p:nvSpPr>
          <p:cNvPr id="5" name="TextBox 4"/>
          <p:cNvSpPr txBox="1"/>
          <p:nvPr userDrawn="1"/>
        </p:nvSpPr>
        <p:spPr>
          <a:xfrm>
            <a:off x="10856685" y="544286"/>
            <a:ext cx="762000" cy="369332"/>
          </a:xfrm>
          <a:prstGeom prst="rect">
            <a:avLst/>
          </a:prstGeom>
          <a:noFill/>
        </p:spPr>
        <p:txBody>
          <a:bodyPr wrap="square" rtlCol="0">
            <a:spAutoFit/>
          </a:bodyPr>
          <a:lstStyle/>
          <a:p>
            <a:pPr algn="r"/>
            <a:fld id="{0FA4D373-B1AE-8043-A552-527720FA9DF9}" type="slidenum">
              <a:rPr lang="en-US">
                <a:solidFill>
                  <a:prstClr val="white">
                    <a:lumMod val="95000"/>
                  </a:prstClr>
                </a:solidFill>
                <a:latin typeface="Knockout-HTF27-JuniorBantamwt"/>
                <a:cs typeface="Knockout-HTF27-JuniorBantamwt"/>
              </a:rPr>
              <a:pPr algn="r"/>
              <a:t>‹#›</a:t>
            </a:fld>
            <a:endParaRPr lang="en-US">
              <a:solidFill>
                <a:prstClr val="white">
                  <a:lumMod val="95000"/>
                </a:prstClr>
              </a:solidFill>
              <a:latin typeface="Knockout-HTF27-JuniorBantamwt"/>
              <a:cs typeface="Knockout-HTF27-JuniorBantamwt"/>
            </a:endParaRPr>
          </a:p>
        </p:txBody>
      </p:sp>
    </p:spTree>
    <p:extLst>
      <p:ext uri="{BB962C8B-B14F-4D97-AF65-F5344CB8AC3E}">
        <p14:creationId xmlns:p14="http://schemas.microsoft.com/office/powerpoint/2010/main" val="3459856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_no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endParaRPr lang="en-US">
              <a:solidFill>
                <a:srgbClr val="E7E7E8"/>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srgbClr val="5C5C5C">
                  <a:tint val="75000"/>
                </a:srgb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6C0D935-D802-48C2-BA0B-1A8DBFF4C45B}" type="slidenum">
              <a:rPr lang="en-US" smtClean="0">
                <a:solidFill>
                  <a:srgbClr val="5C5C5C">
                    <a:tint val="75000"/>
                  </a:srgbClr>
                </a:solidFill>
              </a:rPr>
              <a:pPr/>
              <a:t>‹#›</a:t>
            </a:fld>
            <a:endParaRPr lang="en-US">
              <a:solidFill>
                <a:srgbClr val="5C5C5C">
                  <a:tint val="75000"/>
                </a:srgbClr>
              </a:solidFill>
            </a:endParaRPr>
          </a:p>
        </p:txBody>
      </p:sp>
    </p:spTree>
    <p:extLst>
      <p:ext uri="{BB962C8B-B14F-4D97-AF65-F5344CB8AC3E}">
        <p14:creationId xmlns:p14="http://schemas.microsoft.com/office/powerpoint/2010/main" val="29990725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_with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8" name="Text Placeholder 8"/>
          <p:cNvSpPr>
            <a:spLocks noGrp="1"/>
          </p:cNvSpPr>
          <p:nvPr>
            <p:ph type="body" sz="quarter" idx="14"/>
          </p:nvPr>
        </p:nvSpPr>
        <p:spPr>
          <a:xfrm>
            <a:off x="511178" y="1279083"/>
            <a:ext cx="11071225" cy="647700"/>
          </a:xfrm>
        </p:spPr>
        <p:txBody>
          <a:bodyPr>
            <a:no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669259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0492" y="1565200"/>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
          <p:cNvSpPr>
            <a:spLocks/>
          </p:cNvSpPr>
          <p:nvPr/>
        </p:nvSpPr>
        <p:spPr bwMode="auto">
          <a:xfrm>
            <a:off x="609600" y="6477356"/>
            <a:ext cx="2689839"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latin typeface="Frutiger Next Pro Light" charset="0"/>
                <a:ea typeface="ＭＳ Ｐゴシック" charset="0"/>
                <a:cs typeface="ＭＳ Ｐゴシック" charset="0"/>
                <a:sym typeface="Frutiger Next Pro Light" charset="0"/>
              </a:rPr>
              <a:t>Copyright © 2015 Deloitte LLC. All rights reserved.</a:t>
            </a:r>
          </a:p>
        </p:txBody>
      </p:sp>
      <p:sp>
        <p:nvSpPr>
          <p:cNvPr id="11" name="Rectangle 2"/>
          <p:cNvSpPr>
            <a:spLocks/>
          </p:cNvSpPr>
          <p:nvPr/>
        </p:nvSpPr>
        <p:spPr bwMode="auto">
          <a:xfrm>
            <a:off x="10003480" y="6476467"/>
            <a:ext cx="157892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oAutofit/>
          </a:bodyPr>
          <a:lstStyle/>
          <a:p>
            <a:pPr algn="r"/>
            <a:r>
              <a:rPr lang="en-US" sz="800">
                <a:solidFill>
                  <a:srgbClr val="A6A6A6"/>
                </a:solidFill>
                <a:latin typeface="+mn-lt"/>
                <a:ea typeface="ＭＳ Ｐゴシック" charset="0"/>
                <a:cs typeface="ＭＳ Ｐゴシック" charset="0"/>
                <a:sym typeface="Frutiger Next Pro Bold" charset="0"/>
              </a:rPr>
              <a:t>Analytics </a:t>
            </a:r>
            <a:r>
              <a:rPr lang="en-US" sz="800">
                <a:solidFill>
                  <a:schemeClr val="accent5"/>
                </a:solidFill>
                <a:latin typeface="+mn-lt"/>
                <a:ea typeface="ＭＳ Ｐゴシック" charset="0"/>
                <a:cs typeface="ＭＳ Ｐゴシック" charset="0"/>
                <a:sym typeface="Frutiger Next Pro Bold" charset="0"/>
              </a:rPr>
              <a:t>&amp;</a:t>
            </a:r>
            <a:r>
              <a:rPr lang="en-US" sz="800">
                <a:solidFill>
                  <a:srgbClr val="A6A6A6"/>
                </a:solidFill>
                <a:latin typeface="+mn-lt"/>
                <a:ea typeface="ＭＳ Ｐゴシック" charset="0"/>
                <a:cs typeface="ＭＳ Ｐゴシック" charset="0"/>
                <a:sym typeface="Frutiger Next Pro Bold" charset="0"/>
              </a:rPr>
              <a:t> Information</a:t>
            </a:r>
            <a:r>
              <a:rPr lang="en-US" sz="800" baseline="0">
                <a:solidFill>
                  <a:srgbClr val="A6A6A6"/>
                </a:solidFill>
                <a:latin typeface="+mn-lt"/>
                <a:ea typeface="ＭＳ Ｐゴシック" charset="0"/>
                <a:cs typeface="ＭＳ Ｐゴシック" charset="0"/>
                <a:sym typeface="Frutiger Next Pro Bold" charset="0"/>
              </a:rPr>
              <a:t> Management </a:t>
            </a:r>
            <a:r>
              <a:rPr lang="en-US" sz="800">
                <a:solidFill>
                  <a:srgbClr val="A6A6A6"/>
                </a:solidFill>
                <a:latin typeface="+mn-lt"/>
                <a:ea typeface="ＭＳ Ｐゴシック" charset="0"/>
                <a:cs typeface="ＭＳ Ｐゴシック" charset="0"/>
                <a:sym typeface="Frutiger Next Pro Bold" charset="0"/>
              </a:rPr>
              <a:t>- </a:t>
            </a:r>
            <a:r>
              <a:rPr lang="en-US" sz="800" kern="1200">
                <a:solidFill>
                  <a:srgbClr val="A6A6A6"/>
                </a:solidFill>
                <a:latin typeface="+mn-lt"/>
                <a:ea typeface="ＭＳ Ｐゴシック" charset="0"/>
                <a:cs typeface="ＭＳ Ｐゴシック" charset="0"/>
                <a:sym typeface="Frutiger Next Pro Bold" charset="0"/>
              </a:rPr>
              <a:t>Service Line Overview / </a:t>
            </a:r>
            <a:fld id="{275BAEB0-9CF5-46A3-9FA9-B8F172252491}" type="slidenum">
              <a:rPr lang="en-US" sz="800" kern="1200" smtClean="0">
                <a:solidFill>
                  <a:srgbClr val="A6A6A6"/>
                </a:solidFill>
                <a:latin typeface="+mn-lt"/>
                <a:ea typeface="ＭＳ Ｐゴシック" charset="0"/>
                <a:cs typeface="ＭＳ Ｐゴシック" charset="0"/>
              </a:rPr>
              <a:pPr algn="r"/>
              <a:t>‹#›</a:t>
            </a:fld>
            <a:endParaRPr lang="en-US" sz="800" kern="1200">
              <a:solidFill>
                <a:srgbClr val="A6A6A6"/>
              </a:solidFill>
              <a:latin typeface="+mn-lt"/>
              <a:ea typeface="ＭＳ Ｐゴシック" charset="0"/>
              <a:cs typeface="ＭＳ Ｐゴシック" charset="0"/>
            </a:endParaRPr>
          </a:p>
        </p:txBody>
      </p:sp>
      <p:pic>
        <p:nvPicPr>
          <p:cNvPr id="10" name="Picture 9"/>
          <p:cNvPicPr>
            <a:picLocks noChangeAspect="1"/>
          </p:cNvPicPr>
          <p:nvPr userDrawn="1"/>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12" name="Rectangle 2"/>
          <p:cNvSpPr>
            <a:spLocks/>
          </p:cNvSpPr>
          <p:nvPr userDrawn="1"/>
        </p:nvSpPr>
        <p:spPr bwMode="auto">
          <a:xfrm>
            <a:off x="609600" y="6477356"/>
            <a:ext cx="2689839"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ea typeface="ＭＳ Ｐゴシック" charset="0"/>
                <a:cs typeface="ＭＳ Ｐゴシック" charset="0"/>
                <a:sym typeface="Frutiger Next Pro Light" charset="0"/>
              </a:rPr>
              <a:t>Copyright © 2015 Deloitte LLC. All rights reserved.</a:t>
            </a:r>
          </a:p>
        </p:txBody>
      </p:sp>
      <p:sp>
        <p:nvSpPr>
          <p:cNvPr id="13" name="Rectangle 2"/>
          <p:cNvSpPr>
            <a:spLocks/>
          </p:cNvSpPr>
          <p:nvPr userDrawn="1"/>
        </p:nvSpPr>
        <p:spPr bwMode="auto">
          <a:xfrm>
            <a:off x="10003480" y="6476467"/>
            <a:ext cx="157892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noAutofit/>
          </a:bodyPr>
          <a:lstStyle/>
          <a:p>
            <a:pPr algn="r"/>
            <a:r>
              <a:rPr lang="en-US" sz="800">
                <a:solidFill>
                  <a:srgbClr val="A6A6A6"/>
                </a:solidFill>
                <a:ea typeface="ＭＳ Ｐゴシック" charset="0"/>
                <a:cs typeface="ＭＳ Ｐゴシック" charset="0"/>
                <a:sym typeface="Frutiger Next Pro Bold" charset="0"/>
              </a:rPr>
              <a:t>Analytics </a:t>
            </a:r>
            <a:r>
              <a:rPr lang="en-US" sz="800">
                <a:solidFill>
                  <a:srgbClr val="81BC00"/>
                </a:solidFill>
                <a:ea typeface="ＭＳ Ｐゴシック" charset="0"/>
                <a:cs typeface="ＭＳ Ｐゴシック" charset="0"/>
                <a:sym typeface="Frutiger Next Pro Bold" charset="0"/>
              </a:rPr>
              <a:t>&amp;</a:t>
            </a:r>
            <a:r>
              <a:rPr lang="en-US" sz="800">
                <a:solidFill>
                  <a:srgbClr val="A6A6A6"/>
                </a:solidFill>
                <a:ea typeface="ＭＳ Ｐゴシック" charset="0"/>
                <a:cs typeface="ＭＳ Ｐゴシック" charset="0"/>
                <a:sym typeface="Frutiger Next Pro Bold" charset="0"/>
              </a:rPr>
              <a:t> Information Management - Service Line Overview / </a:t>
            </a:r>
            <a:fld id="{275BAEB0-9CF5-46A3-9FA9-B8F172252491}" type="slidenum">
              <a:rPr lang="en-US" sz="800">
                <a:solidFill>
                  <a:srgbClr val="A6A6A6"/>
                </a:solidFill>
                <a:ea typeface="ＭＳ Ｐゴシック" charset="0"/>
                <a:cs typeface="ＭＳ Ｐゴシック" charset="0"/>
              </a:rPr>
              <a:pPr algn="r"/>
              <a:t>‹#›</a:t>
            </a:fld>
            <a:endParaRPr lang="en-US" sz="800">
              <a:solidFill>
                <a:srgbClr val="A6A6A6"/>
              </a:solidFill>
              <a:ea typeface="ＭＳ Ｐゴシック" charset="0"/>
              <a:cs typeface="ＭＳ Ｐゴシック" charset="0"/>
            </a:endParaRPr>
          </a:p>
        </p:txBody>
      </p:sp>
    </p:spTree>
    <p:extLst>
      <p:ext uri="{BB962C8B-B14F-4D97-AF65-F5344CB8AC3E}">
        <p14:creationId xmlns:p14="http://schemas.microsoft.com/office/powerpoint/2010/main" val="333049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493" y="2294126"/>
            <a:ext cx="11071907" cy="1325563"/>
          </a:xfrm>
        </p:spPr>
        <p:txBody>
          <a:bodyPr/>
          <a:lstStyle>
            <a:lvl1pPr algn="ctr">
              <a:defRPr sz="13000"/>
            </a:lvl1pPr>
          </a:lstStyle>
          <a:p>
            <a:r>
              <a:rPr lang="en-US"/>
              <a:t>TITLE</a:t>
            </a:r>
          </a:p>
        </p:txBody>
      </p:sp>
      <p:sp>
        <p:nvSpPr>
          <p:cNvPr id="5" name="Text Placeholder 4"/>
          <p:cNvSpPr>
            <a:spLocks noGrp="1"/>
          </p:cNvSpPr>
          <p:nvPr>
            <p:ph type="body" sz="quarter" idx="10" hasCustomPrompt="1"/>
          </p:nvPr>
        </p:nvSpPr>
        <p:spPr>
          <a:xfrm>
            <a:off x="510494" y="3806143"/>
            <a:ext cx="11071906" cy="1293812"/>
          </a:xfrm>
        </p:spPr>
        <p:txBody>
          <a:bodyPr/>
          <a:lstStyle>
            <a:lvl1pPr marL="0" indent="0" algn="ctr">
              <a:lnSpc>
                <a:spcPct val="80000"/>
              </a:lnSpc>
              <a:buNone/>
              <a:defRPr sz="4000" baseline="0">
                <a:solidFill>
                  <a:srgbClr val="92D400"/>
                </a:solidFill>
              </a:defRPr>
            </a:lvl1pPr>
          </a:lstStyle>
          <a:p>
            <a:r>
              <a:rPr lang="en-US"/>
              <a:t>A stepping stone in the</a:t>
            </a:r>
          </a:p>
          <a:p>
            <a:r>
              <a:rPr lang="en-US"/>
              <a:t>Exponential evolution of technology</a:t>
            </a:r>
          </a:p>
        </p:txBody>
      </p:sp>
    </p:spTree>
    <p:extLst>
      <p:ext uri="{BB962C8B-B14F-4D97-AF65-F5344CB8AC3E}">
        <p14:creationId xmlns:p14="http://schemas.microsoft.com/office/powerpoint/2010/main" val="177989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spTree>
    <p:extLst>
      <p:ext uri="{BB962C8B-B14F-4D97-AF65-F5344CB8AC3E}">
        <p14:creationId xmlns:p14="http://schemas.microsoft.com/office/powerpoint/2010/main" val="340770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6" name="Picture 5"/>
          <p:cNvPicPr>
            <a:picLocks noChangeAspect="1"/>
          </p:cNvPicPr>
          <p:nvPr/>
        </p:nvPicPr>
        <p:blipFill>
          <a:blip r:embed="rId3"/>
          <a:stretch>
            <a:fillRect/>
          </a:stretch>
        </p:blipFill>
        <p:spPr>
          <a:xfrm>
            <a:off x="10605514" y="6431261"/>
            <a:ext cx="1403540" cy="309019"/>
          </a:xfrm>
          <a:prstGeom prst="rect">
            <a:avLst/>
          </a:prstGeom>
        </p:spPr>
      </p:pic>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104562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31261"/>
            <a:ext cx="1403540" cy="309019"/>
          </a:xfrm>
          <a:prstGeom prst="rect">
            <a:avLst/>
          </a:prstGeom>
        </p:spPr>
      </p:pic>
      <p:pic>
        <p:nvPicPr>
          <p:cNvPr id="6" name="Picture 5"/>
          <p:cNvPicPr>
            <a:picLocks noChangeAspect="1"/>
          </p:cNvPicPr>
          <p:nvPr userDrawn="1"/>
        </p:nvPicPr>
        <p:blipFill>
          <a:blip r:embed="rId2"/>
          <a:stretch>
            <a:fillRect/>
          </a:stretch>
        </p:blipFill>
        <p:spPr>
          <a:xfrm>
            <a:off x="-1"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30393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1084791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5"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10885"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379059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493" y="237938"/>
            <a:ext cx="11071907"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10493" y="1698438"/>
            <a:ext cx="11071907"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18622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34" r:id="rId13"/>
    <p:sldLayoutId id="2147483735" r:id="rId14"/>
  </p:sldLayoutIdLst>
  <p:hf hdr="0" ftr="0" dt="0"/>
  <p:txStyles>
    <p:titleStyle>
      <a:lvl1pPr algn="l" defTabSz="914400" rtl="0" eaLnBrk="1" latinLnBrk="0" hangingPunct="1">
        <a:lnSpc>
          <a:spcPct val="90000"/>
        </a:lnSpc>
        <a:spcBef>
          <a:spcPct val="0"/>
        </a:spcBef>
        <a:buNone/>
        <a:defRPr sz="4500" kern="1200" cap="all" spc="50" baseline="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493" y="237938"/>
            <a:ext cx="11071907"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10493" y="1698438"/>
            <a:ext cx="11071907"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1661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400" rtl="0" eaLnBrk="1" latinLnBrk="0" hangingPunct="1">
        <a:lnSpc>
          <a:spcPct val="90000"/>
        </a:lnSpc>
        <a:spcBef>
          <a:spcPct val="0"/>
        </a:spcBef>
        <a:buNone/>
        <a:defRPr sz="4500" kern="1200" cap="all" spc="50" baseline="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5828" y="2769302"/>
            <a:ext cx="6120809" cy="1319395"/>
          </a:xfrm>
        </p:spPr>
        <p:txBody>
          <a:bodyPr/>
          <a:lstStyle/>
          <a:p>
            <a:r>
              <a:rPr lang="en-GB" sz="4000" i="1" dirty="0">
                <a:solidFill>
                  <a:srgbClr val="FFFFFF"/>
                </a:solidFill>
              </a:rPr>
              <a:t>Intro to clustering,</a:t>
            </a:r>
          </a:p>
          <a:p>
            <a:r>
              <a:rPr lang="en-GB" sz="4000" i="1" dirty="0">
                <a:solidFill>
                  <a:srgbClr val="FFFFFF"/>
                </a:solidFill>
              </a:rPr>
              <a:t>Distance Metrics,</a:t>
            </a:r>
            <a:br>
              <a:rPr lang="en-GB" sz="4000" i="1" dirty="0">
                <a:solidFill>
                  <a:srgbClr val="FFFFFF"/>
                </a:solidFill>
              </a:rPr>
            </a:br>
            <a:r>
              <a:rPr lang="en-GB" sz="4000" i="1" dirty="0">
                <a:solidFill>
                  <a:srgbClr val="FFFFFF"/>
                </a:solidFill>
              </a:rPr>
              <a:t>and K-Means</a:t>
            </a:r>
          </a:p>
        </p:txBody>
      </p:sp>
      <p:sp>
        <p:nvSpPr>
          <p:cNvPr id="4" name="Subtitle 4">
            <a:extLst>
              <a:ext uri="{FF2B5EF4-FFF2-40B4-BE49-F238E27FC236}">
                <a16:creationId xmlns:a16="http://schemas.microsoft.com/office/drawing/2014/main" id="{52A09DCE-327C-8C40-8AA3-325ECE8C15BB}"/>
              </a:ext>
            </a:extLst>
          </p:cNvPr>
          <p:cNvSpPr txBox="1">
            <a:spLocks/>
          </p:cNvSpPr>
          <p:nvPr/>
        </p:nvSpPr>
        <p:spPr bwMode="gray">
          <a:xfrm>
            <a:off x="605828" y="5339081"/>
            <a:ext cx="7629027" cy="1319395"/>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1000"/>
              </a:spcBef>
              <a:spcAft>
                <a:spcPts val="0"/>
              </a:spcAft>
              <a:buClr>
                <a:schemeClr val="accent5"/>
              </a:buClr>
              <a:buSzPct val="75000"/>
              <a:buFont typeface="Arial" panose="020B0604020202020204" pitchFamily="34" charset="0"/>
              <a:buNone/>
              <a:defRPr sz="1800" b="1" kern="1200">
                <a:solidFill>
                  <a:schemeClr val="bg1"/>
                </a:solidFill>
                <a:latin typeface="+mn-lt"/>
                <a:ea typeface="+mn-ea"/>
                <a:cs typeface="+mn-cs"/>
              </a:defRPr>
            </a:lvl1pPr>
            <a:lvl2pPr marL="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b="0" kern="1200">
                <a:solidFill>
                  <a:schemeClr val="bg1"/>
                </a:solidFill>
                <a:latin typeface="+mn-lt"/>
                <a:ea typeface="+mn-ea"/>
                <a:cs typeface="+mn-cs"/>
              </a:defRPr>
            </a:lvl2pPr>
            <a:lvl3pPr marL="1219170"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400" kern="1200">
                <a:solidFill>
                  <a:srgbClr val="E7E7E8"/>
                </a:solidFill>
                <a:latin typeface="+mn-lt"/>
                <a:ea typeface="+mn-ea"/>
                <a:cs typeface="+mn-cs"/>
              </a:defRPr>
            </a:lvl3pPr>
            <a:lvl4pPr marL="1828754"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133" kern="1200">
                <a:solidFill>
                  <a:srgbClr val="E7E7E8"/>
                </a:solidFill>
                <a:latin typeface="+mn-lt"/>
                <a:ea typeface="+mn-ea"/>
                <a:cs typeface="+mn-cs"/>
              </a:defRPr>
            </a:lvl4pPr>
            <a:lvl5pPr marL="2438339"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133" kern="1200">
                <a:solidFill>
                  <a:srgbClr val="E7E7E8"/>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9pPr>
          </a:lstStyle>
          <a:p>
            <a:r>
              <a:rPr lang="en-GB" sz="2000" b="0" dirty="0">
                <a:solidFill>
                  <a:srgbClr val="FFFFFF"/>
                </a:solidFill>
              </a:rPr>
              <a:t>Gert De </a:t>
            </a:r>
            <a:r>
              <a:rPr lang="en-GB" sz="2000" b="0" dirty="0" err="1">
                <a:solidFill>
                  <a:srgbClr val="FFFFFF"/>
                </a:solidFill>
              </a:rPr>
              <a:t>Geyter</a:t>
            </a:r>
            <a:r>
              <a:rPr lang="en-GB" sz="2000" b="0" dirty="0">
                <a:solidFill>
                  <a:srgbClr val="FFFFFF"/>
                </a:solidFill>
              </a:rPr>
              <a:t> – Machine learning guild bootcamp - March 2020</a:t>
            </a:r>
          </a:p>
        </p:txBody>
      </p:sp>
      <p:pic>
        <p:nvPicPr>
          <p:cNvPr id="3" name="Picture 2" descr="A picture containing window&#10;&#10;Description automatically generated">
            <a:extLst>
              <a:ext uri="{FF2B5EF4-FFF2-40B4-BE49-F238E27FC236}">
                <a16:creationId xmlns:a16="http://schemas.microsoft.com/office/drawing/2014/main" id="{229226D5-BD5D-D446-BBC9-539264875FCF}"/>
              </a:ext>
            </a:extLst>
          </p:cNvPr>
          <p:cNvPicPr>
            <a:picLocks noChangeAspect="1"/>
          </p:cNvPicPr>
          <p:nvPr/>
        </p:nvPicPr>
        <p:blipFill>
          <a:blip r:embed="rId2"/>
          <a:stretch>
            <a:fillRect/>
          </a:stretch>
        </p:blipFill>
        <p:spPr>
          <a:xfrm>
            <a:off x="6190593" y="600536"/>
            <a:ext cx="5023672" cy="5027926"/>
          </a:xfrm>
          <a:prstGeom prst="rect">
            <a:avLst/>
          </a:prstGeom>
        </p:spPr>
      </p:pic>
    </p:spTree>
    <p:extLst>
      <p:ext uri="{BB962C8B-B14F-4D97-AF65-F5344CB8AC3E}">
        <p14:creationId xmlns:p14="http://schemas.microsoft.com/office/powerpoint/2010/main" val="12831789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Linkage Distances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972800" cy="2385268"/>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In addition to defining how we measure the distance between data points, we must also define how the distances between whole clusters are computed.  But rather than comparing the similarity/difference between individual points, the linkage distance is established to compute the similarity/difference of whole populations.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endParaRPr lang="en-US" sz="2000" dirty="0">
              <a:solidFill>
                <a:schemeClr val="bg1"/>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r>
              <a:rPr lang="en-US" sz="2000" dirty="0">
                <a:solidFill>
                  <a:schemeClr val="bg1"/>
                </a:solidFill>
                <a:latin typeface="Verdana"/>
              </a:rPr>
              <a:t> </a:t>
            </a:r>
          </a:p>
        </p:txBody>
      </p:sp>
      <p:pic>
        <p:nvPicPr>
          <p:cNvPr id="3" name="Picture 2" descr="A close up of a logo&#10;&#10;Description automatically generated">
            <a:extLst>
              <a:ext uri="{FF2B5EF4-FFF2-40B4-BE49-F238E27FC236}">
                <a16:creationId xmlns:a16="http://schemas.microsoft.com/office/drawing/2014/main" id="{07F38A61-05A6-471A-8854-1F220657C6FC}"/>
              </a:ext>
            </a:extLst>
          </p:cNvPr>
          <p:cNvPicPr>
            <a:picLocks noChangeAspect="1"/>
          </p:cNvPicPr>
          <p:nvPr/>
        </p:nvPicPr>
        <p:blipFill>
          <a:blip r:embed="rId3"/>
          <a:stretch>
            <a:fillRect/>
          </a:stretch>
        </p:blipFill>
        <p:spPr>
          <a:xfrm>
            <a:off x="5346382" y="2681595"/>
            <a:ext cx="6234691" cy="3266436"/>
          </a:xfrm>
          <a:prstGeom prst="rect">
            <a:avLst/>
          </a:prstGeom>
        </p:spPr>
      </p:pic>
      <p:sp>
        <p:nvSpPr>
          <p:cNvPr id="4" name="Rectangle 3">
            <a:extLst>
              <a:ext uri="{FF2B5EF4-FFF2-40B4-BE49-F238E27FC236}">
                <a16:creationId xmlns:a16="http://schemas.microsoft.com/office/drawing/2014/main" id="{9DCDBD41-20A7-4C4C-9440-44714064FE82}"/>
              </a:ext>
            </a:extLst>
          </p:cNvPr>
          <p:cNvSpPr/>
          <p:nvPr/>
        </p:nvSpPr>
        <p:spPr>
          <a:xfrm>
            <a:off x="700726" y="2729764"/>
            <a:ext cx="4229493" cy="3170099"/>
          </a:xfrm>
          <a:prstGeom prst="rect">
            <a:avLst/>
          </a:prstGeom>
        </p:spPr>
        <p:txBody>
          <a:bodyPr wrap="square">
            <a:spAutoFit/>
          </a:bodyPr>
          <a:lstStyle/>
          <a:p>
            <a:r>
              <a:rPr lang="en-US" altLang="en-US" sz="2000" dirty="0">
                <a:solidFill>
                  <a:schemeClr val="bg1"/>
                </a:solidFill>
                <a:latin typeface="Verdana" panose="020B0604030504040204" pitchFamily="34" charset="0"/>
                <a:ea typeface="Verdana" panose="020B0604030504040204" pitchFamily="34" charset="0"/>
              </a:rPr>
              <a:t>Linkage distance is most important in hierarchical clustering techniques, where larger clusters are built up through the successive combination of smaller groups.  In this process, the smaller groups with the largest similarity (smallest linkage distance) are combined first.</a:t>
            </a:r>
          </a:p>
        </p:txBody>
      </p:sp>
    </p:spTree>
    <p:extLst>
      <p:ext uri="{BB962C8B-B14F-4D97-AF65-F5344CB8AC3E}">
        <p14:creationId xmlns:p14="http://schemas.microsoft.com/office/powerpoint/2010/main" val="134506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Single Linkage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2456763"/>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The single linkage distance is computed as the shortest distance between any two points in the separate clusters.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𝐿</m:t>
                      </m:r>
                      <m:d>
                        <m:dPr>
                          <m:ctrlPr>
                            <a:rPr lang="en-US" altLang="en-US" sz="2000" b="0" i="1" smtClean="0">
                              <a:solidFill>
                                <a:schemeClr val="bg1"/>
                              </a:solidFill>
                              <a:latin typeface="Cambria Math" panose="02040503050406030204" pitchFamily="18" charset="0"/>
                            </a:rPr>
                          </m:ctrlPr>
                        </m:dPr>
                        <m:e>
                          <m:r>
                            <a:rPr lang="en-US" altLang="en-US" sz="2000" b="0" i="1" smtClean="0">
                              <a:solidFill>
                                <a:schemeClr val="bg1"/>
                              </a:solidFill>
                              <a:latin typeface="Cambria Math" panose="02040503050406030204" pitchFamily="18" charset="0"/>
                            </a:rPr>
                            <m:t>𝑅</m:t>
                          </m:r>
                          <m:r>
                            <a:rPr lang="en-US" altLang="en-US" sz="2000" b="0" i="1" smtClean="0">
                              <a:solidFill>
                                <a:schemeClr val="bg1"/>
                              </a:solidFill>
                              <a:latin typeface="Cambria Math" panose="02040503050406030204" pitchFamily="18" charset="0"/>
                            </a:rPr>
                            <m:t>,</m:t>
                          </m:r>
                          <m:r>
                            <a:rPr lang="en-US" altLang="en-US" sz="2000" b="0" i="1" smtClean="0">
                              <a:solidFill>
                                <a:schemeClr val="bg1"/>
                              </a:solidFill>
                              <a:latin typeface="Cambria Math" panose="02040503050406030204" pitchFamily="18" charset="0"/>
                            </a:rPr>
                            <m:t>𝑆</m:t>
                          </m:r>
                        </m:e>
                      </m:d>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𝑚𝑖𝑛</m:t>
                      </m:r>
                      <m:d>
                        <m:dPr>
                          <m:ctrlPr>
                            <a:rPr lang="en-US" altLang="en-US" sz="2000" i="1">
                              <a:solidFill>
                                <a:schemeClr val="bg1"/>
                              </a:solidFill>
                              <a:latin typeface="Cambria Math" panose="02040503050406030204" pitchFamily="18" charset="0"/>
                            </a:rPr>
                          </m:ctrlPr>
                        </m:dPr>
                        <m:e>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𝐷</m:t>
                              </m:r>
                            </m:e>
                            <m:sub>
                              <m:r>
                                <a:rPr lang="en-US" altLang="en-US" sz="2000" i="1">
                                  <a:solidFill>
                                    <a:schemeClr val="bg1"/>
                                  </a:solidFill>
                                  <a:latin typeface="Cambria Math" panose="02040503050406030204" pitchFamily="18" charset="0"/>
                                </a:rPr>
                                <m:t>𝑖𝑗</m:t>
                              </m:r>
                            </m:sub>
                          </m:sSub>
                        </m:e>
                      </m:d>
                      <m:r>
                        <a:rPr lang="en-US" altLang="en-US" sz="2000" b="0" i="1" smtClean="0">
                          <a:solidFill>
                            <a:schemeClr val="bg1"/>
                          </a:solidFill>
                          <a:latin typeface="Cambria Math" panose="02040503050406030204" pitchFamily="18" charset="0"/>
                        </a:rPr>
                        <m:t>, </m:t>
                      </m:r>
                      <m:r>
                        <a:rPr lang="en-US" altLang="en-US" sz="2000" b="0" i="1" smtClean="0">
                          <a:solidFill>
                            <a:schemeClr val="bg1"/>
                          </a:solidFill>
                          <a:latin typeface="Cambria Math" panose="02040503050406030204" pitchFamily="18" charset="0"/>
                        </a:rPr>
                        <m:t>𝑖</m:t>
                      </m:r>
                      <m:r>
                        <a:rPr lang="en-US" altLang="en-US" sz="2000" b="0" i="1" smtClean="0">
                          <a:solidFill>
                            <a:schemeClr val="bg1"/>
                          </a:solidFill>
                          <a:latin typeface="Cambria Math" panose="02040503050406030204" pitchFamily="18" charset="0"/>
                          <a:ea typeface="Cambria Math" panose="02040503050406030204" pitchFamily="18" charset="0"/>
                        </a:rPr>
                        <m:t>∈</m:t>
                      </m:r>
                      <m:r>
                        <a:rPr lang="en-US" altLang="en-US" sz="2000" b="0" i="1" smtClean="0">
                          <a:solidFill>
                            <a:schemeClr val="bg1"/>
                          </a:solidFill>
                          <a:latin typeface="Cambria Math" panose="02040503050406030204" pitchFamily="18" charset="0"/>
                          <a:ea typeface="Cambria Math" panose="02040503050406030204" pitchFamily="18" charset="0"/>
                        </a:rPr>
                        <m:t>𝑅</m:t>
                      </m:r>
                      <m:r>
                        <a:rPr lang="en-US" altLang="en-US" sz="2000" b="0" i="1" smtClean="0">
                          <a:solidFill>
                            <a:schemeClr val="bg1"/>
                          </a:solidFill>
                          <a:latin typeface="Cambria Math" panose="02040503050406030204" pitchFamily="18" charset="0"/>
                          <a:ea typeface="Cambria Math" panose="02040503050406030204" pitchFamily="18" charset="0"/>
                        </a:rPr>
                        <m:t>, </m:t>
                      </m:r>
                      <m:r>
                        <a:rPr lang="en-US" altLang="en-US" sz="2000" b="0" i="1" smtClean="0">
                          <a:solidFill>
                            <a:schemeClr val="bg1"/>
                          </a:solidFill>
                          <a:latin typeface="Cambria Math" panose="02040503050406030204" pitchFamily="18" charset="0"/>
                          <a:ea typeface="Cambria Math" panose="02040503050406030204" pitchFamily="18" charset="0"/>
                        </a:rPr>
                        <m:t>𝑗</m:t>
                      </m:r>
                      <m:r>
                        <a:rPr lang="en-US" altLang="en-US" sz="2000" b="0" i="1" smtClean="0">
                          <a:solidFill>
                            <a:schemeClr val="bg1"/>
                          </a:solidFill>
                          <a:latin typeface="Cambria Math" panose="02040503050406030204" pitchFamily="18" charset="0"/>
                          <a:ea typeface="Cambria Math" panose="02040503050406030204" pitchFamily="18" charset="0"/>
                        </a:rPr>
                        <m:t>∈</m:t>
                      </m:r>
                      <m:r>
                        <a:rPr lang="en-US" altLang="en-US" sz="2000" b="0" i="1" smtClean="0">
                          <a:solidFill>
                            <a:schemeClr val="bg1"/>
                          </a:solidFill>
                          <a:latin typeface="Cambria Math" panose="02040503050406030204" pitchFamily="18" charset="0"/>
                          <a:ea typeface="Cambria Math" panose="02040503050406030204" pitchFamily="18" charset="0"/>
                        </a:rPr>
                        <m:t>𝑆</m:t>
                      </m:r>
                    </m:oMath>
                  </m:oMathPara>
                </a14:m>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endParaRPr lang="en-US" sz="2000" dirty="0">
                  <a:solidFill>
                    <a:schemeClr val="bg1"/>
                  </a:solidFill>
                  <a:latin typeface="Verdana"/>
                </a:endParaRPr>
              </a:p>
              <a:p>
                <a:pPr defTabSz="1219170">
                  <a:spcBef>
                    <a:spcPts val="900"/>
                  </a:spcBef>
                  <a:buClr>
                    <a:srgbClr val="0097A9"/>
                  </a:buClr>
                  <a:buSzPct val="100000"/>
                  <a:defRPr/>
                </a:pPr>
                <a:r>
                  <a:rPr lang="en-US" sz="2000" dirty="0">
                    <a:solidFill>
                      <a:schemeClr val="bg1"/>
                    </a:solidFill>
                    <a:latin typeface="Verdana"/>
                  </a:rPr>
                  <a:t>Where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𝐷</m:t>
                        </m:r>
                      </m:e>
                      <m:sub>
                        <m:r>
                          <a:rPr lang="en-US" altLang="en-US" sz="2000" i="1">
                            <a:solidFill>
                              <a:schemeClr val="bg1"/>
                            </a:solidFill>
                            <a:latin typeface="Cambria Math" panose="02040503050406030204" pitchFamily="18" charset="0"/>
                          </a:rPr>
                          <m:t>𝑖𝑗</m:t>
                        </m:r>
                      </m:sub>
                    </m:sSub>
                  </m:oMath>
                </a14:m>
                <a:r>
                  <a:rPr lang="en-US" sz="2000" dirty="0">
                    <a:solidFill>
                      <a:schemeClr val="bg1"/>
                    </a:solidFill>
                    <a:latin typeface="Verdana"/>
                  </a:rPr>
                  <a:t> represents the distance between point </a:t>
                </a:r>
                <a:r>
                  <a:rPr lang="en-US" sz="2000" dirty="0" err="1">
                    <a:solidFill>
                      <a:schemeClr val="bg1"/>
                    </a:solidFill>
                    <a:latin typeface="Verdana"/>
                  </a:rPr>
                  <a:t>i</a:t>
                </a:r>
                <a:r>
                  <a:rPr lang="en-US" sz="2000" dirty="0">
                    <a:solidFill>
                      <a:schemeClr val="bg1"/>
                    </a:solidFill>
                    <a:latin typeface="Verdana"/>
                  </a:rPr>
                  <a:t> in cluster R, and point j in cluster S.</a:t>
                </a: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2" cy="2456763"/>
              </a:xfrm>
              <a:prstGeom prst="rect">
                <a:avLst/>
              </a:prstGeom>
              <a:blipFill>
                <a:blip r:embed="rId3"/>
                <a:stretch>
                  <a:fillRect l="-1441" t="-3226" r="-1614" b="-5211"/>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F5B3C3E-6B9A-43D0-B71F-379CEBF2095A}"/>
              </a:ext>
            </a:extLst>
          </p:cNvPr>
          <p:cNvGrpSpPr/>
          <p:nvPr/>
        </p:nvGrpSpPr>
        <p:grpSpPr>
          <a:xfrm>
            <a:off x="8234704" y="4185061"/>
            <a:ext cx="3145464" cy="1957355"/>
            <a:chOff x="8234704" y="4185061"/>
            <a:chExt cx="3145464" cy="1957355"/>
          </a:xfrm>
        </p:grpSpPr>
        <p:sp>
          <p:nvSpPr>
            <p:cNvPr id="4" name="Oval 3">
              <a:extLst>
                <a:ext uri="{FF2B5EF4-FFF2-40B4-BE49-F238E27FC236}">
                  <a16:creationId xmlns:a16="http://schemas.microsoft.com/office/drawing/2014/main" id="{CAF23064-1F6E-44FF-8F47-85850564F0F4}"/>
                </a:ext>
              </a:extLst>
            </p:cNvPr>
            <p:cNvSpPr/>
            <p:nvPr/>
          </p:nvSpPr>
          <p:spPr>
            <a:xfrm>
              <a:off x="9035338" y="539828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E0DBB27-5CCA-4D1B-A4CA-B0F2498E6FFC}"/>
                </a:ext>
              </a:extLst>
            </p:cNvPr>
            <p:cNvSpPr/>
            <p:nvPr/>
          </p:nvSpPr>
          <p:spPr>
            <a:xfrm>
              <a:off x="8570518" y="5695876"/>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E4E977A-BD46-4CFF-B023-DB70057AC900}"/>
                </a:ext>
              </a:extLst>
            </p:cNvPr>
            <p:cNvSpPr/>
            <p:nvPr/>
          </p:nvSpPr>
          <p:spPr>
            <a:xfrm>
              <a:off x="8456218" y="516891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85273C-9F47-43CC-B631-52F1DD5359EA}"/>
                </a:ext>
              </a:extLst>
            </p:cNvPr>
            <p:cNvSpPr/>
            <p:nvPr/>
          </p:nvSpPr>
          <p:spPr>
            <a:xfrm>
              <a:off x="8885982" y="483059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2884247-39D3-4F12-B2D0-A889ACE14A30}"/>
                </a:ext>
              </a:extLst>
            </p:cNvPr>
            <p:cNvSpPr/>
            <p:nvPr/>
          </p:nvSpPr>
          <p:spPr>
            <a:xfrm>
              <a:off x="10365028" y="47498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7E97587-1395-428A-BECD-A74A91EB84B9}"/>
                </a:ext>
              </a:extLst>
            </p:cNvPr>
            <p:cNvSpPr/>
            <p:nvPr/>
          </p:nvSpPr>
          <p:spPr>
            <a:xfrm>
              <a:off x="10425222" y="52832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3F41FD-D5BD-44C9-B261-0D1CBC4DBCF1}"/>
                </a:ext>
              </a:extLst>
            </p:cNvPr>
            <p:cNvSpPr/>
            <p:nvPr/>
          </p:nvSpPr>
          <p:spPr>
            <a:xfrm>
              <a:off x="10829546" y="499551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72E16A8-37FF-43C5-B7A2-8E03D372FF99}"/>
                </a:ext>
              </a:extLst>
            </p:cNvPr>
            <p:cNvSpPr/>
            <p:nvPr/>
          </p:nvSpPr>
          <p:spPr>
            <a:xfrm>
              <a:off x="10339870" y="570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FD2B2ED-EBA7-405A-B0A6-BA64611E1F5A}"/>
                </a:ext>
              </a:extLst>
            </p:cNvPr>
            <p:cNvSpPr/>
            <p:nvPr/>
          </p:nvSpPr>
          <p:spPr>
            <a:xfrm>
              <a:off x="10047266" y="506486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478F031-8EB5-4E72-AF44-EC2F7DD20F54}"/>
                </a:ext>
              </a:extLst>
            </p:cNvPr>
            <p:cNvSpPr/>
            <p:nvPr/>
          </p:nvSpPr>
          <p:spPr>
            <a:xfrm>
              <a:off x="10849362" y="558157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C4AF25-CF37-4A8B-9BD8-C3AC1B043815}"/>
                </a:ext>
              </a:extLst>
            </p:cNvPr>
            <p:cNvSpPr/>
            <p:nvPr/>
          </p:nvSpPr>
          <p:spPr>
            <a:xfrm>
              <a:off x="8234704" y="4613564"/>
              <a:ext cx="1258882" cy="1528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20C505B-849B-4CB8-8152-08C4BDF77631}"/>
                </a:ext>
              </a:extLst>
            </p:cNvPr>
            <p:cNvSpPr/>
            <p:nvPr/>
          </p:nvSpPr>
          <p:spPr>
            <a:xfrm>
              <a:off x="9807406" y="4529034"/>
              <a:ext cx="1572762" cy="1613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C84507C-2897-46E6-B675-7AC300CCEF2B}"/>
                </a:ext>
              </a:extLst>
            </p:cNvPr>
            <p:cNvCxnSpPr>
              <a:cxnSpLocks/>
              <a:stCxn id="4" idx="6"/>
              <a:endCxn id="14" idx="3"/>
            </p:cNvCxnSpPr>
            <p:nvPr/>
          </p:nvCxnSpPr>
          <p:spPr>
            <a:xfrm flipV="1">
              <a:off x="9263938" y="5259982"/>
              <a:ext cx="816806" cy="252601"/>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87A9053-EE0D-44DC-B280-67420CADB99D}"/>
                    </a:ext>
                  </a:extLst>
                </p:cNvPr>
                <p:cNvSpPr/>
                <p:nvPr/>
              </p:nvSpPr>
              <p:spPr>
                <a:xfrm>
                  <a:off x="8690095" y="4253568"/>
                  <a:ext cx="3917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a:solidFill>
                              <a:schemeClr val="bg1"/>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 name="Rectangle 1">
                  <a:extLst>
                    <a:ext uri="{FF2B5EF4-FFF2-40B4-BE49-F238E27FC236}">
                      <a16:creationId xmlns:a16="http://schemas.microsoft.com/office/drawing/2014/main" id="{487A9053-EE0D-44DC-B280-67420CADB99D}"/>
                    </a:ext>
                  </a:extLst>
                </p:cNvPr>
                <p:cNvSpPr>
                  <a:spLocks noRot="1" noChangeAspect="1" noMove="1" noResize="1" noEditPoints="1" noAdjustHandles="1" noChangeArrowheads="1" noChangeShapeType="1" noTextEdit="1"/>
                </p:cNvSpPr>
                <p:nvPr/>
              </p:nvSpPr>
              <p:spPr>
                <a:xfrm>
                  <a:off x="8690095" y="4253568"/>
                  <a:ext cx="3917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7F07CC5-1098-43EA-ADEC-2A193980C98D}"/>
                    </a:ext>
                  </a:extLst>
                </p:cNvPr>
                <p:cNvSpPr/>
                <p:nvPr/>
              </p:nvSpPr>
              <p:spPr>
                <a:xfrm>
                  <a:off x="10425222" y="4185061"/>
                  <a:ext cx="3638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3" name="Rectangle 2">
                  <a:extLst>
                    <a:ext uri="{FF2B5EF4-FFF2-40B4-BE49-F238E27FC236}">
                      <a16:creationId xmlns:a16="http://schemas.microsoft.com/office/drawing/2014/main" id="{07F07CC5-1098-43EA-ADEC-2A193980C98D}"/>
                    </a:ext>
                  </a:extLst>
                </p:cNvPr>
                <p:cNvSpPr>
                  <a:spLocks noRot="1" noChangeAspect="1" noMove="1" noResize="1" noEditPoints="1" noAdjustHandles="1" noChangeArrowheads="1" noChangeShapeType="1" noTextEdit="1"/>
                </p:cNvSpPr>
                <p:nvPr/>
              </p:nvSpPr>
              <p:spPr>
                <a:xfrm>
                  <a:off x="10425222" y="4185061"/>
                  <a:ext cx="363882" cy="369332"/>
                </a:xfrm>
                <a:prstGeom prst="rect">
                  <a:avLst/>
                </a:prstGeom>
                <a:blipFill>
                  <a:blip r:embed="rId5"/>
                  <a:stretch>
                    <a:fillRect/>
                  </a:stretch>
                </a:blipFill>
              </p:spPr>
              <p:txBody>
                <a:bodyPr/>
                <a:lstStyle/>
                <a:p>
                  <a:r>
                    <a:rPr lang="en-US">
                      <a:noFill/>
                    </a:rPr>
                    <a:t> </a:t>
                  </a:r>
                </a:p>
              </p:txBody>
            </p:sp>
          </mc:Fallback>
        </mc:AlternateContent>
      </p:grpSp>
      <p:sp>
        <p:nvSpPr>
          <p:cNvPr id="21" name="Rectangle 20">
            <a:extLst>
              <a:ext uri="{FF2B5EF4-FFF2-40B4-BE49-F238E27FC236}">
                <a16:creationId xmlns:a16="http://schemas.microsoft.com/office/drawing/2014/main" id="{B55D6C59-165F-4AA3-A373-D60E539C80AC}"/>
              </a:ext>
            </a:extLst>
          </p:cNvPr>
          <p:cNvSpPr/>
          <p:nvPr/>
        </p:nvSpPr>
        <p:spPr>
          <a:xfrm>
            <a:off x="806236" y="4520117"/>
            <a:ext cx="7093426" cy="1631216"/>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Single linkage distance is used when you want to maximize the distances between distinct clusters.  However, in Agglomerative Clustering, single linkage can sometimes produce long or spread out clusters that should otherwise have been subdivided.</a:t>
            </a:r>
          </a:p>
        </p:txBody>
      </p:sp>
    </p:spTree>
    <p:extLst>
      <p:ext uri="{BB962C8B-B14F-4D97-AF65-F5344CB8AC3E}">
        <p14:creationId xmlns:p14="http://schemas.microsoft.com/office/powerpoint/2010/main" val="191202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Complete Linkage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2879956"/>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The complete linkage distance is computed as the greatest distance between any two points in the separate clusters.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𝐿</m:t>
                      </m:r>
                      <m:d>
                        <m:dPr>
                          <m:ctrlPr>
                            <a:rPr lang="en-US" altLang="en-US" sz="2000" i="1">
                              <a:solidFill>
                                <a:schemeClr val="bg1"/>
                              </a:solidFill>
                              <a:latin typeface="Cambria Math" panose="02040503050406030204" pitchFamily="18" charset="0"/>
                            </a:rPr>
                          </m:ctrlPr>
                        </m:dPr>
                        <m:e>
                          <m:r>
                            <a:rPr lang="en-US" altLang="en-US" sz="2000" i="1">
                              <a:solidFill>
                                <a:schemeClr val="bg1"/>
                              </a:solidFill>
                              <a:latin typeface="Cambria Math" panose="02040503050406030204" pitchFamily="18" charset="0"/>
                            </a:rPr>
                            <m:t>𝑅</m:t>
                          </m:r>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𝑆</m:t>
                          </m:r>
                        </m:e>
                      </m:d>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𝑚𝑎𝑥</m:t>
                      </m:r>
                      <m:d>
                        <m:dPr>
                          <m:ctrlPr>
                            <a:rPr lang="en-US" altLang="en-US" sz="2000" i="1">
                              <a:solidFill>
                                <a:schemeClr val="bg1"/>
                              </a:solidFill>
                              <a:latin typeface="Cambria Math" panose="02040503050406030204" pitchFamily="18" charset="0"/>
                            </a:rPr>
                          </m:ctrlPr>
                        </m:dPr>
                        <m:e>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𝐷</m:t>
                              </m:r>
                            </m:e>
                            <m:sub>
                              <m:r>
                                <a:rPr lang="en-US" altLang="en-US" sz="2000" i="1">
                                  <a:solidFill>
                                    <a:schemeClr val="bg1"/>
                                  </a:solidFill>
                                  <a:latin typeface="Cambria Math" panose="02040503050406030204" pitchFamily="18" charset="0"/>
                                </a:rPr>
                                <m:t>𝑖𝑗</m:t>
                              </m:r>
                            </m:sub>
                          </m:sSub>
                        </m:e>
                      </m:d>
                      <m:r>
                        <a:rPr lang="en-US" altLang="en-US" sz="2000" i="1">
                          <a:solidFill>
                            <a:schemeClr val="bg1"/>
                          </a:solidFill>
                          <a:latin typeface="Cambria Math" panose="02040503050406030204" pitchFamily="18" charset="0"/>
                        </a:rPr>
                        <m:t>, </m:t>
                      </m:r>
                      <m:r>
                        <a:rPr lang="en-US" altLang="en-US" sz="2000" i="1">
                          <a:solidFill>
                            <a:schemeClr val="bg1"/>
                          </a:solidFill>
                          <a:latin typeface="Cambria Math" panose="02040503050406030204" pitchFamily="18" charset="0"/>
                        </a:rPr>
                        <m:t>𝑖</m:t>
                      </m:r>
                      <m:r>
                        <a:rPr lang="en-US" altLang="en-US" sz="2000" i="1">
                          <a:solidFill>
                            <a:schemeClr val="bg1"/>
                          </a:solidFill>
                          <a:latin typeface="Cambria Math" panose="02040503050406030204" pitchFamily="18" charset="0"/>
                          <a:ea typeface="Cambria Math" panose="02040503050406030204" pitchFamily="18" charset="0"/>
                        </a:rPr>
                        <m:t>∈</m:t>
                      </m:r>
                      <m:r>
                        <a:rPr lang="en-US" altLang="en-US" sz="2000" i="1">
                          <a:solidFill>
                            <a:schemeClr val="bg1"/>
                          </a:solidFill>
                          <a:latin typeface="Cambria Math" panose="02040503050406030204" pitchFamily="18" charset="0"/>
                          <a:ea typeface="Cambria Math" panose="02040503050406030204" pitchFamily="18" charset="0"/>
                        </a:rPr>
                        <m:t>𝑅</m:t>
                      </m:r>
                      <m:r>
                        <a:rPr lang="en-US" altLang="en-US" sz="2000" i="1">
                          <a:solidFill>
                            <a:schemeClr val="bg1"/>
                          </a:solidFill>
                          <a:latin typeface="Cambria Math" panose="02040503050406030204" pitchFamily="18" charset="0"/>
                          <a:ea typeface="Cambria Math" panose="02040503050406030204" pitchFamily="18" charset="0"/>
                        </a:rPr>
                        <m:t>, </m:t>
                      </m:r>
                      <m:r>
                        <a:rPr lang="en-US" altLang="en-US" sz="2000" i="1">
                          <a:solidFill>
                            <a:schemeClr val="bg1"/>
                          </a:solidFill>
                          <a:latin typeface="Cambria Math" panose="02040503050406030204" pitchFamily="18" charset="0"/>
                          <a:ea typeface="Cambria Math" panose="02040503050406030204" pitchFamily="18" charset="0"/>
                        </a:rPr>
                        <m:t>𝑗</m:t>
                      </m:r>
                      <m:r>
                        <a:rPr lang="en-US" altLang="en-US" sz="2000" i="1">
                          <a:solidFill>
                            <a:schemeClr val="bg1"/>
                          </a:solidFill>
                          <a:latin typeface="Cambria Math" panose="02040503050406030204" pitchFamily="18" charset="0"/>
                          <a:ea typeface="Cambria Math" panose="02040503050406030204" pitchFamily="18" charset="0"/>
                        </a:rPr>
                        <m:t>∈</m:t>
                      </m:r>
                      <m:r>
                        <a:rPr lang="en-US" altLang="en-US" sz="2000" i="1">
                          <a:solidFill>
                            <a:schemeClr val="bg1"/>
                          </a:solidFill>
                          <a:latin typeface="Cambria Math" panose="02040503050406030204" pitchFamily="18" charset="0"/>
                          <a:ea typeface="Cambria Math" panose="02040503050406030204" pitchFamily="18" charset="0"/>
                        </a:rPr>
                        <m:t>𝑆</m:t>
                      </m:r>
                    </m:oMath>
                  </m:oMathPara>
                </a14:m>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endParaRPr lang="en-US" sz="2000" dirty="0">
                  <a:solidFill>
                    <a:schemeClr val="bg1"/>
                  </a:solidFill>
                  <a:latin typeface="Verdana"/>
                </a:endParaRPr>
              </a:p>
              <a:p>
                <a:pPr defTabSz="1219170">
                  <a:spcBef>
                    <a:spcPts val="900"/>
                  </a:spcBef>
                  <a:buClr>
                    <a:srgbClr val="0097A9"/>
                  </a:buClr>
                  <a:buSzPct val="100000"/>
                  <a:defRPr/>
                </a:pPr>
                <a:r>
                  <a:rPr lang="en-US" sz="2000" dirty="0">
                    <a:solidFill>
                      <a:schemeClr val="bg1"/>
                    </a:solidFill>
                    <a:latin typeface="Verdana"/>
                  </a:rPr>
                  <a:t>Where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𝐷</m:t>
                        </m:r>
                      </m:e>
                      <m:sub>
                        <m:r>
                          <a:rPr lang="en-US" altLang="en-US" sz="2000" i="1">
                            <a:solidFill>
                              <a:schemeClr val="bg1"/>
                            </a:solidFill>
                            <a:latin typeface="Cambria Math" panose="02040503050406030204" pitchFamily="18" charset="0"/>
                          </a:rPr>
                          <m:t>𝑖𝑗</m:t>
                        </m:r>
                      </m:sub>
                    </m:sSub>
                  </m:oMath>
                </a14:m>
                <a:r>
                  <a:rPr lang="en-US" sz="2000" dirty="0">
                    <a:solidFill>
                      <a:schemeClr val="bg1"/>
                    </a:solidFill>
                    <a:latin typeface="Verdana"/>
                  </a:rPr>
                  <a:t> represents the distance between point </a:t>
                </a:r>
                <a:r>
                  <a:rPr lang="en-US" sz="2000" dirty="0" err="1">
                    <a:solidFill>
                      <a:schemeClr val="bg1"/>
                    </a:solidFill>
                    <a:latin typeface="Verdana"/>
                  </a:rPr>
                  <a:t>i</a:t>
                </a:r>
                <a:r>
                  <a:rPr lang="en-US" sz="2000" dirty="0">
                    <a:solidFill>
                      <a:schemeClr val="bg1"/>
                    </a:solidFill>
                    <a:latin typeface="Verdana"/>
                  </a:rPr>
                  <a:t> in cluster R, and point j in cluster S.</a:t>
                </a:r>
              </a:p>
              <a:p>
                <a:pPr marR="0" lvl="0" algn="l" defTabSz="1219170" rtl="0" eaLnBrk="1" fontAlgn="auto" latinLnBrk="0" hangingPunct="1">
                  <a:lnSpc>
                    <a:spcPct val="100000"/>
                  </a:lnSpc>
                  <a:spcBef>
                    <a:spcPts val="900"/>
                  </a:spcBef>
                  <a:spcAft>
                    <a:spcPts val="0"/>
                  </a:spcAft>
                  <a:buClr>
                    <a:srgbClr val="0097A9"/>
                  </a:buClr>
                  <a:buSzPct val="100000"/>
                  <a:tabLst/>
                  <a:defRPr/>
                </a:pPr>
                <a:endParaRPr lang="en-US" sz="2000" dirty="0">
                  <a:solidFill>
                    <a:schemeClr val="bg1"/>
                  </a:solidFill>
                  <a:latin typeface="Verdana"/>
                </a:endParaRP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2" cy="2879956"/>
              </a:xfrm>
              <a:prstGeom prst="rect">
                <a:avLst/>
              </a:prstGeom>
              <a:blipFill>
                <a:blip r:embed="rId3"/>
                <a:stretch>
                  <a:fillRect l="-1441" t="-2754" r="-5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5473A9B-1D69-4739-AEA2-79316FB7BAC3}"/>
              </a:ext>
            </a:extLst>
          </p:cNvPr>
          <p:cNvGrpSpPr/>
          <p:nvPr/>
        </p:nvGrpSpPr>
        <p:grpSpPr>
          <a:xfrm>
            <a:off x="8234704" y="4185061"/>
            <a:ext cx="3145464" cy="1957355"/>
            <a:chOff x="8234704" y="4185061"/>
            <a:chExt cx="3145464" cy="1957355"/>
          </a:xfrm>
        </p:grpSpPr>
        <p:sp>
          <p:nvSpPr>
            <p:cNvPr id="6" name="Oval 5">
              <a:extLst>
                <a:ext uri="{FF2B5EF4-FFF2-40B4-BE49-F238E27FC236}">
                  <a16:creationId xmlns:a16="http://schemas.microsoft.com/office/drawing/2014/main" id="{A91D4339-8B2B-43EA-A1F9-2801F31148C7}"/>
                </a:ext>
              </a:extLst>
            </p:cNvPr>
            <p:cNvSpPr/>
            <p:nvPr/>
          </p:nvSpPr>
          <p:spPr>
            <a:xfrm>
              <a:off x="9035338" y="539828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F48837-15AE-4329-80F5-00D743CE3EB2}"/>
                </a:ext>
              </a:extLst>
            </p:cNvPr>
            <p:cNvSpPr/>
            <p:nvPr/>
          </p:nvSpPr>
          <p:spPr>
            <a:xfrm>
              <a:off x="8570518" y="5695876"/>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E57B89-968B-4A05-8137-E0853121188C}"/>
                </a:ext>
              </a:extLst>
            </p:cNvPr>
            <p:cNvSpPr/>
            <p:nvPr/>
          </p:nvSpPr>
          <p:spPr>
            <a:xfrm>
              <a:off x="8456218" y="516891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F8A01C-A68C-4281-81AF-5273984A0021}"/>
                </a:ext>
              </a:extLst>
            </p:cNvPr>
            <p:cNvSpPr/>
            <p:nvPr/>
          </p:nvSpPr>
          <p:spPr>
            <a:xfrm>
              <a:off x="8885982" y="483059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4B2F0-CC29-42E7-A780-589BA6A4D102}"/>
                </a:ext>
              </a:extLst>
            </p:cNvPr>
            <p:cNvSpPr/>
            <p:nvPr/>
          </p:nvSpPr>
          <p:spPr>
            <a:xfrm>
              <a:off x="10365028" y="47498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94E6F8-FBE4-4A08-A565-4B33600292D3}"/>
                </a:ext>
              </a:extLst>
            </p:cNvPr>
            <p:cNvSpPr/>
            <p:nvPr/>
          </p:nvSpPr>
          <p:spPr>
            <a:xfrm>
              <a:off x="10425222" y="52832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4531F3-27D6-44CA-AD70-80BBAFABFEEF}"/>
                </a:ext>
              </a:extLst>
            </p:cNvPr>
            <p:cNvSpPr/>
            <p:nvPr/>
          </p:nvSpPr>
          <p:spPr>
            <a:xfrm>
              <a:off x="10829546" y="499551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A0F7AB-E3A4-420F-8849-57B130F25B43}"/>
                </a:ext>
              </a:extLst>
            </p:cNvPr>
            <p:cNvSpPr/>
            <p:nvPr/>
          </p:nvSpPr>
          <p:spPr>
            <a:xfrm>
              <a:off x="10339870" y="570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493FAA-0CF3-4F0F-A8BD-3D31E109B631}"/>
                </a:ext>
              </a:extLst>
            </p:cNvPr>
            <p:cNvSpPr/>
            <p:nvPr/>
          </p:nvSpPr>
          <p:spPr>
            <a:xfrm>
              <a:off x="10047266" y="506486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325E129-436F-4022-8DB5-A2994351DC85}"/>
                </a:ext>
              </a:extLst>
            </p:cNvPr>
            <p:cNvSpPr/>
            <p:nvPr/>
          </p:nvSpPr>
          <p:spPr>
            <a:xfrm>
              <a:off x="10849362" y="558157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CDD098-3D05-4761-B610-013A95E813C6}"/>
                </a:ext>
              </a:extLst>
            </p:cNvPr>
            <p:cNvSpPr/>
            <p:nvPr/>
          </p:nvSpPr>
          <p:spPr>
            <a:xfrm>
              <a:off x="8234704" y="4613564"/>
              <a:ext cx="1258882" cy="1528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30F43F-864C-4655-ACEF-AD7D8D98FCC0}"/>
                </a:ext>
              </a:extLst>
            </p:cNvPr>
            <p:cNvSpPr/>
            <p:nvPr/>
          </p:nvSpPr>
          <p:spPr>
            <a:xfrm>
              <a:off x="9807406" y="4529034"/>
              <a:ext cx="1572762" cy="1613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04D3E63-1946-4CCF-BCC3-4B8BF378D3BC}"/>
                    </a:ext>
                  </a:extLst>
                </p:cNvPr>
                <p:cNvSpPr/>
                <p:nvPr/>
              </p:nvSpPr>
              <p:spPr>
                <a:xfrm>
                  <a:off x="8690095" y="4253568"/>
                  <a:ext cx="3917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a:solidFill>
                              <a:schemeClr val="bg1"/>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0" name="Rectangle 19">
                  <a:extLst>
                    <a:ext uri="{FF2B5EF4-FFF2-40B4-BE49-F238E27FC236}">
                      <a16:creationId xmlns:a16="http://schemas.microsoft.com/office/drawing/2014/main" id="{E04D3E63-1946-4CCF-BCC3-4B8BF378D3BC}"/>
                    </a:ext>
                  </a:extLst>
                </p:cNvPr>
                <p:cNvSpPr>
                  <a:spLocks noRot="1" noChangeAspect="1" noMove="1" noResize="1" noEditPoints="1" noAdjustHandles="1" noChangeArrowheads="1" noChangeShapeType="1" noTextEdit="1"/>
                </p:cNvSpPr>
                <p:nvPr/>
              </p:nvSpPr>
              <p:spPr>
                <a:xfrm>
                  <a:off x="8690095" y="4253568"/>
                  <a:ext cx="3917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A2E9A70-5819-4637-BF96-0388AC4B5D7B}"/>
                    </a:ext>
                  </a:extLst>
                </p:cNvPr>
                <p:cNvSpPr/>
                <p:nvPr/>
              </p:nvSpPr>
              <p:spPr>
                <a:xfrm>
                  <a:off x="10425222" y="4185061"/>
                  <a:ext cx="3638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21" name="Rectangle 20">
                  <a:extLst>
                    <a:ext uri="{FF2B5EF4-FFF2-40B4-BE49-F238E27FC236}">
                      <a16:creationId xmlns:a16="http://schemas.microsoft.com/office/drawing/2014/main" id="{6A2E9A70-5819-4637-BF96-0388AC4B5D7B}"/>
                    </a:ext>
                  </a:extLst>
                </p:cNvPr>
                <p:cNvSpPr>
                  <a:spLocks noRot="1" noChangeAspect="1" noMove="1" noResize="1" noEditPoints="1" noAdjustHandles="1" noChangeArrowheads="1" noChangeShapeType="1" noTextEdit="1"/>
                </p:cNvSpPr>
                <p:nvPr/>
              </p:nvSpPr>
              <p:spPr>
                <a:xfrm>
                  <a:off x="10425222" y="4185061"/>
                  <a:ext cx="363882" cy="369332"/>
                </a:xfrm>
                <a:prstGeom prst="rect">
                  <a:avLst/>
                </a:prstGeom>
                <a:blipFill>
                  <a:blip r:embed="rId5"/>
                  <a:stretch>
                    <a:fillRect/>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49B1DD5E-BF55-44A5-8D49-EC6E3C757125}"/>
              </a:ext>
            </a:extLst>
          </p:cNvPr>
          <p:cNvSpPr/>
          <p:nvPr/>
        </p:nvSpPr>
        <p:spPr>
          <a:xfrm>
            <a:off x="806236" y="4342218"/>
            <a:ext cx="7093426" cy="1015663"/>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Complete linkage distance tends to produce more compact clusters than single linkage, but also ends with clusters that are closer together.</a:t>
            </a:r>
          </a:p>
        </p:txBody>
      </p:sp>
      <p:cxnSp>
        <p:nvCxnSpPr>
          <p:cNvPr id="23" name="Straight Arrow Connector 22">
            <a:extLst>
              <a:ext uri="{FF2B5EF4-FFF2-40B4-BE49-F238E27FC236}">
                <a16:creationId xmlns:a16="http://schemas.microsoft.com/office/drawing/2014/main" id="{2E5A774A-9824-4007-9363-8887E2C9BEF6}"/>
              </a:ext>
            </a:extLst>
          </p:cNvPr>
          <p:cNvCxnSpPr>
            <a:cxnSpLocks/>
            <a:stCxn id="7" idx="6"/>
            <a:endCxn id="12" idx="3"/>
          </p:cNvCxnSpPr>
          <p:nvPr/>
        </p:nvCxnSpPr>
        <p:spPr>
          <a:xfrm flipV="1">
            <a:off x="8799118" y="5190632"/>
            <a:ext cx="2063906" cy="61954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62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Average Linkage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3400483"/>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The average linkage distance is computed as the arithmetic mean of all distances between points in the separate clusters.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𝐿</m:t>
                      </m:r>
                      <m:d>
                        <m:dPr>
                          <m:ctrlPr>
                            <a:rPr lang="en-US" altLang="en-US" sz="2000" i="1">
                              <a:solidFill>
                                <a:schemeClr val="bg1"/>
                              </a:solidFill>
                              <a:latin typeface="Cambria Math" panose="02040503050406030204" pitchFamily="18" charset="0"/>
                            </a:rPr>
                          </m:ctrlPr>
                        </m:dPr>
                        <m:e>
                          <m:r>
                            <a:rPr lang="en-US" altLang="en-US" sz="2000" i="1">
                              <a:solidFill>
                                <a:schemeClr val="bg1"/>
                              </a:solidFill>
                              <a:latin typeface="Cambria Math" panose="02040503050406030204" pitchFamily="18" charset="0"/>
                            </a:rPr>
                            <m:t>𝑅</m:t>
                          </m:r>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𝑆</m:t>
                          </m:r>
                        </m:e>
                      </m:d>
                      <m:r>
                        <a:rPr lang="en-US" altLang="en-US" sz="2000" i="1">
                          <a:solidFill>
                            <a:schemeClr val="bg1"/>
                          </a:solidFill>
                          <a:latin typeface="Cambria Math" panose="02040503050406030204" pitchFamily="18" charset="0"/>
                        </a:rPr>
                        <m:t>=</m:t>
                      </m:r>
                      <m:f>
                        <m:fPr>
                          <m:ctrlPr>
                            <a:rPr lang="en-US" altLang="en-US" sz="2000" i="1" smtClean="0">
                              <a:solidFill>
                                <a:schemeClr val="bg1"/>
                              </a:solidFill>
                              <a:latin typeface="Cambria Math" panose="02040503050406030204" pitchFamily="18" charset="0"/>
                            </a:rPr>
                          </m:ctrlPr>
                        </m:fPr>
                        <m:num>
                          <m:r>
                            <a:rPr lang="en-US" altLang="en-US" sz="2000" b="0" i="1" smtClean="0">
                              <a:solidFill>
                                <a:schemeClr val="bg1"/>
                              </a:solidFill>
                              <a:latin typeface="Cambria Math" panose="02040503050406030204" pitchFamily="18" charset="0"/>
                            </a:rPr>
                            <m:t>1</m:t>
                          </m:r>
                        </m:num>
                        <m:den>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𝑛</m:t>
                              </m:r>
                            </m:e>
                            <m:sub>
                              <m:r>
                                <a:rPr lang="en-US" altLang="en-US" sz="2000" i="1">
                                  <a:solidFill>
                                    <a:schemeClr val="bg1"/>
                                  </a:solidFill>
                                  <a:latin typeface="Cambria Math" panose="02040503050406030204" pitchFamily="18" charset="0"/>
                                </a:rPr>
                                <m:t>𝑅</m:t>
                              </m:r>
                            </m:sub>
                          </m:sSub>
                          <m:r>
                            <a:rPr lang="en-US" altLang="en-US" sz="2000" b="0" i="1" smtClean="0">
                              <a:solidFill>
                                <a:schemeClr val="bg1"/>
                              </a:solidFill>
                              <a:latin typeface="Cambria Math" panose="02040503050406030204" pitchFamily="18" charset="0"/>
                            </a:rPr>
                            <m:t>∗</m:t>
                          </m:r>
                          <m:sSub>
                            <m:sSubPr>
                              <m:ctrlPr>
                                <a:rPr lang="en-US" altLang="en-US" sz="2000" i="1" smtClean="0">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𝑛</m:t>
                              </m:r>
                            </m:e>
                            <m:sub>
                              <m:r>
                                <a:rPr lang="en-US" altLang="en-US" sz="2000" b="0" i="1" smtClean="0">
                                  <a:solidFill>
                                    <a:schemeClr val="bg1"/>
                                  </a:solidFill>
                                  <a:latin typeface="Cambria Math" panose="02040503050406030204" pitchFamily="18" charset="0"/>
                                </a:rPr>
                                <m:t>𝑆</m:t>
                              </m:r>
                            </m:sub>
                          </m:sSub>
                        </m:den>
                      </m:f>
                      <m:nary>
                        <m:naryPr>
                          <m:chr m:val="∑"/>
                          <m:ctrlPr>
                            <a:rPr lang="en-US" altLang="en-US" sz="2000" i="1" smtClean="0">
                              <a:solidFill>
                                <a:schemeClr val="bg1"/>
                              </a:solidFill>
                              <a:latin typeface="Cambria Math" panose="02040503050406030204" pitchFamily="18" charset="0"/>
                            </a:rPr>
                          </m:ctrlPr>
                        </m:naryPr>
                        <m:sub>
                          <m:r>
                            <m:rPr>
                              <m:brk m:alnAt="23"/>
                            </m:rPr>
                            <a:rPr lang="en-US" altLang="en-US" sz="2000" b="0" i="1" smtClean="0">
                              <a:solidFill>
                                <a:schemeClr val="bg1"/>
                              </a:solidFill>
                              <a:latin typeface="Cambria Math" panose="02040503050406030204" pitchFamily="18" charset="0"/>
                            </a:rPr>
                            <m:t>𝑖</m:t>
                          </m:r>
                          <m:r>
                            <a:rPr lang="en-US" altLang="en-US" sz="2000" b="0" i="1" smtClean="0">
                              <a:solidFill>
                                <a:schemeClr val="bg1"/>
                              </a:solidFill>
                              <a:latin typeface="Cambria Math" panose="02040503050406030204" pitchFamily="18" charset="0"/>
                            </a:rPr>
                            <m:t>=1</m:t>
                          </m:r>
                        </m:sub>
                        <m:sup>
                          <m:sSub>
                            <m:sSubPr>
                              <m:ctrlPr>
                                <a:rPr lang="en-US" altLang="en-US" sz="2000" i="1" smtClean="0">
                                  <a:solidFill>
                                    <a:schemeClr val="bg1"/>
                                  </a:solidFill>
                                  <a:latin typeface="Cambria Math" panose="02040503050406030204" pitchFamily="18" charset="0"/>
                                </a:rPr>
                              </m:ctrlPr>
                            </m:sSubPr>
                            <m:e>
                              <m:r>
                                <a:rPr lang="en-US" altLang="en-US" sz="2000" b="0" i="1" smtClean="0">
                                  <a:solidFill>
                                    <a:schemeClr val="bg1"/>
                                  </a:solidFill>
                                  <a:latin typeface="Cambria Math" panose="02040503050406030204" pitchFamily="18" charset="0"/>
                                </a:rPr>
                                <m:t>𝑛</m:t>
                              </m:r>
                            </m:e>
                            <m:sub>
                              <m:r>
                                <a:rPr lang="en-US" altLang="en-US" sz="2000" b="0" i="1" smtClean="0">
                                  <a:solidFill>
                                    <a:schemeClr val="bg1"/>
                                  </a:solidFill>
                                  <a:latin typeface="Cambria Math" panose="02040503050406030204" pitchFamily="18" charset="0"/>
                                </a:rPr>
                                <m:t>𝑅</m:t>
                              </m:r>
                            </m:sub>
                          </m:sSub>
                        </m:sup>
                        <m:e>
                          <m:nary>
                            <m:naryPr>
                              <m:chr m:val="∑"/>
                              <m:ctrlPr>
                                <a:rPr lang="en-US" altLang="en-US" sz="2000" i="1" smtClean="0">
                                  <a:solidFill>
                                    <a:schemeClr val="bg1"/>
                                  </a:solidFill>
                                  <a:latin typeface="Cambria Math" panose="02040503050406030204" pitchFamily="18" charset="0"/>
                                </a:rPr>
                              </m:ctrlPr>
                            </m:naryPr>
                            <m:sub>
                              <m:r>
                                <m:rPr>
                                  <m:brk m:alnAt="23"/>
                                </m:rPr>
                                <a:rPr lang="en-US" altLang="en-US" sz="2000" b="0" i="1" smtClean="0">
                                  <a:solidFill>
                                    <a:schemeClr val="bg1"/>
                                  </a:solidFill>
                                  <a:latin typeface="Cambria Math" panose="02040503050406030204" pitchFamily="18" charset="0"/>
                                </a:rPr>
                                <m:t>𝑗</m:t>
                              </m:r>
                              <m:r>
                                <a:rPr lang="en-US" altLang="en-US" sz="2000" b="0" i="1" smtClean="0">
                                  <a:solidFill>
                                    <a:schemeClr val="bg1"/>
                                  </a:solidFill>
                                  <a:latin typeface="Cambria Math" panose="02040503050406030204" pitchFamily="18" charset="0"/>
                                </a:rPr>
                                <m:t>=1</m:t>
                              </m:r>
                            </m:sub>
                            <m:sup>
                              <m:sSub>
                                <m:sSubPr>
                                  <m:ctrlPr>
                                    <a:rPr lang="en-US" altLang="en-US" sz="2000" i="1" smtClean="0">
                                      <a:solidFill>
                                        <a:schemeClr val="bg1"/>
                                      </a:solidFill>
                                      <a:latin typeface="Cambria Math" panose="02040503050406030204" pitchFamily="18" charset="0"/>
                                    </a:rPr>
                                  </m:ctrlPr>
                                </m:sSubPr>
                                <m:e>
                                  <m:r>
                                    <a:rPr lang="en-US" altLang="en-US" sz="2000" b="0" i="1" smtClean="0">
                                      <a:solidFill>
                                        <a:schemeClr val="bg1"/>
                                      </a:solidFill>
                                      <a:latin typeface="Cambria Math" panose="02040503050406030204" pitchFamily="18" charset="0"/>
                                    </a:rPr>
                                    <m:t>𝑛</m:t>
                                  </m:r>
                                </m:e>
                                <m:sub>
                                  <m:r>
                                    <a:rPr lang="en-US" altLang="en-US" sz="2000" b="0" i="1" smtClean="0">
                                      <a:solidFill>
                                        <a:schemeClr val="bg1"/>
                                      </a:solidFill>
                                      <a:latin typeface="Cambria Math" panose="02040503050406030204" pitchFamily="18" charset="0"/>
                                    </a:rPr>
                                    <m:t>𝑆</m:t>
                                  </m:r>
                                </m:sub>
                              </m:sSub>
                            </m:sup>
                            <m:e>
                              <m:r>
                                <a:rPr lang="en-US" altLang="en-US" sz="2000" b="0" i="1" smtClean="0">
                                  <a:solidFill>
                                    <a:schemeClr val="bg1"/>
                                  </a:solidFill>
                                  <a:latin typeface="Cambria Math" panose="02040503050406030204" pitchFamily="18" charset="0"/>
                                </a:rPr>
                                <m:t>𝐷</m:t>
                              </m:r>
                              <m:r>
                                <a:rPr lang="en-US" altLang="en-US" sz="2000" b="0" i="1" smtClean="0">
                                  <a:solidFill>
                                    <a:schemeClr val="bg1"/>
                                  </a:solidFill>
                                  <a:latin typeface="Cambria Math" panose="02040503050406030204" pitchFamily="18" charset="0"/>
                                </a:rPr>
                                <m:t>(</m:t>
                              </m:r>
                              <m:r>
                                <a:rPr lang="en-US" altLang="en-US" sz="2000" b="0" i="1" smtClean="0">
                                  <a:solidFill>
                                    <a:schemeClr val="bg1"/>
                                  </a:solidFill>
                                  <a:latin typeface="Cambria Math" panose="02040503050406030204" pitchFamily="18" charset="0"/>
                                </a:rPr>
                                <m:t>𝑖</m:t>
                              </m:r>
                              <m:r>
                                <a:rPr lang="en-US" altLang="en-US" sz="2000" b="0" i="1" smtClean="0">
                                  <a:solidFill>
                                    <a:schemeClr val="bg1"/>
                                  </a:solidFill>
                                  <a:latin typeface="Cambria Math" panose="02040503050406030204" pitchFamily="18" charset="0"/>
                                </a:rPr>
                                <m:t>,</m:t>
                              </m:r>
                              <m:r>
                                <a:rPr lang="en-US" altLang="en-US" sz="2000" b="0" i="1" smtClean="0">
                                  <a:solidFill>
                                    <a:schemeClr val="bg1"/>
                                  </a:solidFill>
                                  <a:latin typeface="Cambria Math" panose="02040503050406030204" pitchFamily="18" charset="0"/>
                                </a:rPr>
                                <m:t>𝑗</m:t>
                              </m:r>
                              <m:r>
                                <a:rPr lang="en-US" altLang="en-US" sz="2000" b="0" i="1" smtClean="0">
                                  <a:solidFill>
                                    <a:schemeClr val="bg1"/>
                                  </a:solidFill>
                                  <a:latin typeface="Cambria Math" panose="02040503050406030204" pitchFamily="18" charset="0"/>
                                </a:rPr>
                                <m:t>)</m:t>
                              </m:r>
                            </m:e>
                          </m:nary>
                        </m:e>
                      </m:nary>
                      <m:r>
                        <a:rPr lang="en-US" altLang="en-US" sz="2000" i="1">
                          <a:solidFill>
                            <a:schemeClr val="bg1"/>
                          </a:solidFill>
                          <a:latin typeface="Cambria Math" panose="02040503050406030204" pitchFamily="18" charset="0"/>
                        </a:rPr>
                        <m:t>, </m:t>
                      </m:r>
                      <m:r>
                        <a:rPr lang="en-US" altLang="en-US" sz="2000" i="1">
                          <a:solidFill>
                            <a:schemeClr val="bg1"/>
                          </a:solidFill>
                          <a:latin typeface="Cambria Math" panose="02040503050406030204" pitchFamily="18" charset="0"/>
                        </a:rPr>
                        <m:t>𝑖</m:t>
                      </m:r>
                      <m:r>
                        <a:rPr lang="en-US" altLang="en-US" sz="2000" i="1">
                          <a:solidFill>
                            <a:schemeClr val="bg1"/>
                          </a:solidFill>
                          <a:latin typeface="Cambria Math" panose="02040503050406030204" pitchFamily="18" charset="0"/>
                          <a:ea typeface="Cambria Math" panose="02040503050406030204" pitchFamily="18" charset="0"/>
                        </a:rPr>
                        <m:t>∈</m:t>
                      </m:r>
                      <m:r>
                        <a:rPr lang="en-US" altLang="en-US" sz="2000" i="1">
                          <a:solidFill>
                            <a:schemeClr val="bg1"/>
                          </a:solidFill>
                          <a:latin typeface="Cambria Math" panose="02040503050406030204" pitchFamily="18" charset="0"/>
                          <a:ea typeface="Cambria Math" panose="02040503050406030204" pitchFamily="18" charset="0"/>
                        </a:rPr>
                        <m:t>𝑅</m:t>
                      </m:r>
                      <m:r>
                        <a:rPr lang="en-US" altLang="en-US" sz="2000" i="1">
                          <a:solidFill>
                            <a:schemeClr val="bg1"/>
                          </a:solidFill>
                          <a:latin typeface="Cambria Math" panose="02040503050406030204" pitchFamily="18" charset="0"/>
                          <a:ea typeface="Cambria Math" panose="02040503050406030204" pitchFamily="18" charset="0"/>
                        </a:rPr>
                        <m:t>, </m:t>
                      </m:r>
                      <m:r>
                        <a:rPr lang="en-US" altLang="en-US" sz="2000" i="1">
                          <a:solidFill>
                            <a:schemeClr val="bg1"/>
                          </a:solidFill>
                          <a:latin typeface="Cambria Math" panose="02040503050406030204" pitchFamily="18" charset="0"/>
                          <a:ea typeface="Cambria Math" panose="02040503050406030204" pitchFamily="18" charset="0"/>
                        </a:rPr>
                        <m:t>𝑗</m:t>
                      </m:r>
                      <m:r>
                        <a:rPr lang="en-US" altLang="en-US" sz="2000" i="1">
                          <a:solidFill>
                            <a:schemeClr val="bg1"/>
                          </a:solidFill>
                          <a:latin typeface="Cambria Math" panose="02040503050406030204" pitchFamily="18" charset="0"/>
                          <a:ea typeface="Cambria Math" panose="02040503050406030204" pitchFamily="18" charset="0"/>
                        </a:rPr>
                        <m:t>∈</m:t>
                      </m:r>
                      <m:r>
                        <a:rPr lang="en-US" altLang="en-US" sz="2000" i="1">
                          <a:solidFill>
                            <a:schemeClr val="bg1"/>
                          </a:solidFill>
                          <a:latin typeface="Cambria Math" panose="02040503050406030204" pitchFamily="18" charset="0"/>
                          <a:ea typeface="Cambria Math" panose="02040503050406030204" pitchFamily="18" charset="0"/>
                        </a:rPr>
                        <m:t>𝑆</m:t>
                      </m:r>
                    </m:oMath>
                  </m:oMathPara>
                </a14:m>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endParaRPr lang="en-US" sz="2000" dirty="0">
                  <a:solidFill>
                    <a:schemeClr val="bg1"/>
                  </a:solidFill>
                  <a:latin typeface="Verdana"/>
                </a:endParaRPr>
              </a:p>
              <a:p>
                <a:pPr defTabSz="1219170">
                  <a:spcBef>
                    <a:spcPts val="900"/>
                  </a:spcBef>
                  <a:buClr>
                    <a:srgbClr val="0097A9"/>
                  </a:buClr>
                  <a:buSzPct val="100000"/>
                  <a:defRPr/>
                </a:pPr>
                <a:r>
                  <a:rPr lang="en-US" sz="2000" dirty="0">
                    <a:solidFill>
                      <a:schemeClr val="bg1"/>
                    </a:solidFill>
                    <a:latin typeface="Verdana"/>
                  </a:rPr>
                  <a:t>Where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𝐷</m:t>
                        </m:r>
                      </m:e>
                      <m:sub>
                        <m:r>
                          <a:rPr lang="en-US" altLang="en-US" sz="2000" i="1">
                            <a:solidFill>
                              <a:schemeClr val="bg1"/>
                            </a:solidFill>
                            <a:latin typeface="Cambria Math" panose="02040503050406030204" pitchFamily="18" charset="0"/>
                          </a:rPr>
                          <m:t>𝑖𝑗</m:t>
                        </m:r>
                      </m:sub>
                    </m:sSub>
                  </m:oMath>
                </a14:m>
                <a:r>
                  <a:rPr lang="en-US" sz="2000" dirty="0">
                    <a:solidFill>
                      <a:schemeClr val="bg1"/>
                    </a:solidFill>
                    <a:latin typeface="Verdana"/>
                  </a:rPr>
                  <a:t> represents the distance between point </a:t>
                </a:r>
                <a:r>
                  <a:rPr lang="en-US" sz="2000" dirty="0" err="1">
                    <a:solidFill>
                      <a:schemeClr val="bg1"/>
                    </a:solidFill>
                    <a:latin typeface="Verdana"/>
                  </a:rPr>
                  <a:t>i</a:t>
                </a:r>
                <a:r>
                  <a:rPr lang="en-US" sz="2000" dirty="0">
                    <a:solidFill>
                      <a:schemeClr val="bg1"/>
                    </a:solidFill>
                    <a:latin typeface="Verdana"/>
                  </a:rPr>
                  <a:t> in cluster R, and point j in cluster S, and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𝑛</m:t>
                        </m:r>
                      </m:e>
                      <m:sub>
                        <m:r>
                          <a:rPr lang="en-US" altLang="en-US" sz="2000" i="1">
                            <a:solidFill>
                              <a:schemeClr val="bg1"/>
                            </a:solidFill>
                            <a:latin typeface="Cambria Math" panose="02040503050406030204" pitchFamily="18" charset="0"/>
                          </a:rPr>
                          <m:t>𝑅</m:t>
                        </m:r>
                      </m:sub>
                    </m:sSub>
                  </m:oMath>
                </a14:m>
                <a:r>
                  <a:rPr lang="en-US" sz="2000" dirty="0">
                    <a:solidFill>
                      <a:schemeClr val="bg1"/>
                    </a:solidFill>
                    <a:latin typeface="Verdana"/>
                  </a:rPr>
                  <a:t> and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𝑛</m:t>
                        </m:r>
                      </m:e>
                      <m:sub>
                        <m:r>
                          <a:rPr lang="en-US" altLang="en-US" sz="2000" b="0" i="1" smtClean="0">
                            <a:solidFill>
                              <a:schemeClr val="bg1"/>
                            </a:solidFill>
                            <a:latin typeface="Cambria Math" panose="02040503050406030204" pitchFamily="18" charset="0"/>
                          </a:rPr>
                          <m:t>𝑆</m:t>
                        </m:r>
                      </m:sub>
                    </m:sSub>
                  </m:oMath>
                </a14:m>
                <a:r>
                  <a:rPr lang="en-US" sz="2000" dirty="0">
                    <a:solidFill>
                      <a:schemeClr val="bg1"/>
                    </a:solidFill>
                    <a:latin typeface="Verdana"/>
                  </a:rPr>
                  <a:t> are the count of points in clusters R and S respectively.</a:t>
                </a:r>
              </a:p>
              <a:p>
                <a:pPr marR="0" lvl="0" algn="l" defTabSz="1219170" rtl="0" eaLnBrk="1" fontAlgn="auto" latinLnBrk="0" hangingPunct="1">
                  <a:lnSpc>
                    <a:spcPct val="100000"/>
                  </a:lnSpc>
                  <a:spcBef>
                    <a:spcPts val="900"/>
                  </a:spcBef>
                  <a:spcAft>
                    <a:spcPts val="0"/>
                  </a:spcAft>
                  <a:buClr>
                    <a:srgbClr val="0097A9"/>
                  </a:buClr>
                  <a:buSzPct val="100000"/>
                  <a:tabLst/>
                  <a:defRPr/>
                </a:pPr>
                <a:endParaRPr lang="en-US" sz="2000" dirty="0">
                  <a:solidFill>
                    <a:schemeClr val="bg1"/>
                  </a:solidFill>
                  <a:latin typeface="Verdana"/>
                </a:endParaRP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2" cy="3400483"/>
              </a:xfrm>
              <a:prstGeom prst="rect">
                <a:avLst/>
              </a:prstGeom>
              <a:blipFill>
                <a:blip r:embed="rId3"/>
                <a:stretch>
                  <a:fillRect l="-1441" t="-2334" r="-69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8179DA0-DF7B-4B54-81FA-CFB252580635}"/>
              </a:ext>
            </a:extLst>
          </p:cNvPr>
          <p:cNvGrpSpPr/>
          <p:nvPr/>
        </p:nvGrpSpPr>
        <p:grpSpPr>
          <a:xfrm>
            <a:off x="8234704" y="4185061"/>
            <a:ext cx="3145464" cy="1957355"/>
            <a:chOff x="8234704" y="4185061"/>
            <a:chExt cx="3145464" cy="1957355"/>
          </a:xfrm>
        </p:grpSpPr>
        <p:sp>
          <p:nvSpPr>
            <p:cNvPr id="6" name="Oval 5">
              <a:extLst>
                <a:ext uri="{FF2B5EF4-FFF2-40B4-BE49-F238E27FC236}">
                  <a16:creationId xmlns:a16="http://schemas.microsoft.com/office/drawing/2014/main" id="{98724D0E-BE03-4A87-8038-B4B3E9ABE1CA}"/>
                </a:ext>
              </a:extLst>
            </p:cNvPr>
            <p:cNvSpPr/>
            <p:nvPr/>
          </p:nvSpPr>
          <p:spPr>
            <a:xfrm>
              <a:off x="9035338" y="539828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21B6F6C-A5BE-40A6-9652-89464E383154}"/>
                </a:ext>
              </a:extLst>
            </p:cNvPr>
            <p:cNvSpPr/>
            <p:nvPr/>
          </p:nvSpPr>
          <p:spPr>
            <a:xfrm>
              <a:off x="8570518" y="5695876"/>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3110F82-0027-4125-B2E2-9A9A4C7E53F9}"/>
                </a:ext>
              </a:extLst>
            </p:cNvPr>
            <p:cNvSpPr/>
            <p:nvPr/>
          </p:nvSpPr>
          <p:spPr>
            <a:xfrm>
              <a:off x="8456218" y="516891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6DBE25-81CA-4D91-A19F-BA57C33E8287}"/>
                </a:ext>
              </a:extLst>
            </p:cNvPr>
            <p:cNvSpPr/>
            <p:nvPr/>
          </p:nvSpPr>
          <p:spPr>
            <a:xfrm>
              <a:off x="8885982" y="483059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913B96E-A0AF-4366-B4C1-CC48CDE4FBFF}"/>
                </a:ext>
              </a:extLst>
            </p:cNvPr>
            <p:cNvSpPr/>
            <p:nvPr/>
          </p:nvSpPr>
          <p:spPr>
            <a:xfrm>
              <a:off x="10365028" y="47498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0F3E9F-DCA2-46AA-A416-1085263C03B1}"/>
                </a:ext>
              </a:extLst>
            </p:cNvPr>
            <p:cNvSpPr/>
            <p:nvPr/>
          </p:nvSpPr>
          <p:spPr>
            <a:xfrm>
              <a:off x="10425222" y="52832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66D23CC-03B3-4747-9192-0AD4E15CA842}"/>
                </a:ext>
              </a:extLst>
            </p:cNvPr>
            <p:cNvSpPr/>
            <p:nvPr/>
          </p:nvSpPr>
          <p:spPr>
            <a:xfrm>
              <a:off x="10829546" y="499551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9B651B-62CD-4E2F-9A5D-FFAB08C874C0}"/>
                </a:ext>
              </a:extLst>
            </p:cNvPr>
            <p:cNvSpPr/>
            <p:nvPr/>
          </p:nvSpPr>
          <p:spPr>
            <a:xfrm>
              <a:off x="10339870" y="570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E3B76B-EBB0-4049-A5E6-DC04A06F4572}"/>
                </a:ext>
              </a:extLst>
            </p:cNvPr>
            <p:cNvSpPr/>
            <p:nvPr/>
          </p:nvSpPr>
          <p:spPr>
            <a:xfrm>
              <a:off x="10047266" y="506486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20DAB9C-7C9D-4002-945D-2157DC93664D}"/>
                </a:ext>
              </a:extLst>
            </p:cNvPr>
            <p:cNvSpPr/>
            <p:nvPr/>
          </p:nvSpPr>
          <p:spPr>
            <a:xfrm>
              <a:off x="10849362" y="558157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DF2B54-ECFF-499B-B89C-35A5EF5ACF27}"/>
                </a:ext>
              </a:extLst>
            </p:cNvPr>
            <p:cNvSpPr/>
            <p:nvPr/>
          </p:nvSpPr>
          <p:spPr>
            <a:xfrm>
              <a:off x="8234704" y="4613564"/>
              <a:ext cx="1258882" cy="1528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F668D8C-33A9-4480-A6C2-F000DA1D6387}"/>
                </a:ext>
              </a:extLst>
            </p:cNvPr>
            <p:cNvSpPr/>
            <p:nvPr/>
          </p:nvSpPr>
          <p:spPr>
            <a:xfrm>
              <a:off x="9807406" y="4529034"/>
              <a:ext cx="1572762" cy="1613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00D9401-EB71-435C-90D6-069AC0575857}"/>
                </a:ext>
              </a:extLst>
            </p:cNvPr>
            <p:cNvCxnSpPr>
              <a:cxnSpLocks/>
              <a:stCxn id="9" idx="6"/>
              <a:endCxn id="15" idx="2"/>
            </p:cNvCxnSpPr>
            <p:nvPr/>
          </p:nvCxnSpPr>
          <p:spPr>
            <a:xfrm>
              <a:off x="9114582" y="4944893"/>
              <a:ext cx="932684" cy="23426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EC22B37-6473-4D8C-AB8F-96C58A7C9C2E}"/>
                    </a:ext>
                  </a:extLst>
                </p:cNvPr>
                <p:cNvSpPr/>
                <p:nvPr/>
              </p:nvSpPr>
              <p:spPr>
                <a:xfrm>
                  <a:off x="8690095" y="4253568"/>
                  <a:ext cx="3917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a:solidFill>
                              <a:schemeClr val="bg1"/>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0" name="Rectangle 19">
                  <a:extLst>
                    <a:ext uri="{FF2B5EF4-FFF2-40B4-BE49-F238E27FC236}">
                      <a16:creationId xmlns:a16="http://schemas.microsoft.com/office/drawing/2014/main" id="{AEC22B37-6473-4D8C-AB8F-96C58A7C9C2E}"/>
                    </a:ext>
                  </a:extLst>
                </p:cNvPr>
                <p:cNvSpPr>
                  <a:spLocks noRot="1" noChangeAspect="1" noMove="1" noResize="1" noEditPoints="1" noAdjustHandles="1" noChangeArrowheads="1" noChangeShapeType="1" noTextEdit="1"/>
                </p:cNvSpPr>
                <p:nvPr/>
              </p:nvSpPr>
              <p:spPr>
                <a:xfrm>
                  <a:off x="8690095" y="4253568"/>
                  <a:ext cx="3917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A5F8C7A-A84B-4106-81D7-DB8418E19E6B}"/>
                    </a:ext>
                  </a:extLst>
                </p:cNvPr>
                <p:cNvSpPr/>
                <p:nvPr/>
              </p:nvSpPr>
              <p:spPr>
                <a:xfrm>
                  <a:off x="10425222" y="4185061"/>
                  <a:ext cx="3638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21" name="Rectangle 20">
                  <a:extLst>
                    <a:ext uri="{FF2B5EF4-FFF2-40B4-BE49-F238E27FC236}">
                      <a16:creationId xmlns:a16="http://schemas.microsoft.com/office/drawing/2014/main" id="{6A5F8C7A-A84B-4106-81D7-DB8418E19E6B}"/>
                    </a:ext>
                  </a:extLst>
                </p:cNvPr>
                <p:cNvSpPr>
                  <a:spLocks noRot="1" noChangeAspect="1" noMove="1" noResize="1" noEditPoints="1" noAdjustHandles="1" noChangeArrowheads="1" noChangeShapeType="1" noTextEdit="1"/>
                </p:cNvSpPr>
                <p:nvPr/>
              </p:nvSpPr>
              <p:spPr>
                <a:xfrm>
                  <a:off x="10425222" y="4185061"/>
                  <a:ext cx="363882" cy="369332"/>
                </a:xfrm>
                <a:prstGeom prst="rect">
                  <a:avLst/>
                </a:prstGeom>
                <a:blipFill>
                  <a:blip r:embed="rId5"/>
                  <a:stretch>
                    <a:fillRect/>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67262D9C-0607-4915-BE13-4FEFD9EA4970}"/>
              </a:ext>
            </a:extLst>
          </p:cNvPr>
          <p:cNvSpPr/>
          <p:nvPr/>
        </p:nvSpPr>
        <p:spPr>
          <a:xfrm>
            <a:off x="806236" y="4520117"/>
            <a:ext cx="7093426" cy="1323439"/>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Average linkage distance is one of the most commonly used cluster distances that produces robust results with well spaced clusters comprised of tightly grouped members.</a:t>
            </a:r>
          </a:p>
        </p:txBody>
      </p:sp>
      <p:cxnSp>
        <p:nvCxnSpPr>
          <p:cNvPr id="27" name="Straight Arrow Connector 26">
            <a:extLst>
              <a:ext uri="{FF2B5EF4-FFF2-40B4-BE49-F238E27FC236}">
                <a16:creationId xmlns:a16="http://schemas.microsoft.com/office/drawing/2014/main" id="{56236FCA-6307-497F-B0D2-E444EAFC8F02}"/>
              </a:ext>
            </a:extLst>
          </p:cNvPr>
          <p:cNvCxnSpPr>
            <a:cxnSpLocks/>
            <a:stCxn id="9" idx="6"/>
            <a:endCxn id="14" idx="2"/>
          </p:cNvCxnSpPr>
          <p:nvPr/>
        </p:nvCxnSpPr>
        <p:spPr>
          <a:xfrm>
            <a:off x="9114582" y="4944893"/>
            <a:ext cx="1225288" cy="87280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41EC28-1747-4EE8-A526-8E43289D6AF8}"/>
              </a:ext>
            </a:extLst>
          </p:cNvPr>
          <p:cNvCxnSpPr>
            <a:cxnSpLocks/>
            <a:stCxn id="9" idx="6"/>
            <a:endCxn id="11" idx="2"/>
          </p:cNvCxnSpPr>
          <p:nvPr/>
        </p:nvCxnSpPr>
        <p:spPr>
          <a:xfrm>
            <a:off x="9114582" y="4944893"/>
            <a:ext cx="1310640" cy="45262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D9FE920-44C8-4034-B406-BBEFE7766229}"/>
              </a:ext>
            </a:extLst>
          </p:cNvPr>
          <p:cNvCxnSpPr>
            <a:cxnSpLocks/>
            <a:stCxn id="9" idx="6"/>
            <a:endCxn id="12" idx="2"/>
          </p:cNvCxnSpPr>
          <p:nvPr/>
        </p:nvCxnSpPr>
        <p:spPr>
          <a:xfrm>
            <a:off x="9114582" y="4944893"/>
            <a:ext cx="1714964" cy="16491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A1D8B70-E1E5-47C9-BC24-6D496504708F}"/>
              </a:ext>
            </a:extLst>
          </p:cNvPr>
          <p:cNvCxnSpPr>
            <a:cxnSpLocks/>
            <a:stCxn id="9" idx="6"/>
            <a:endCxn id="10" idx="2"/>
          </p:cNvCxnSpPr>
          <p:nvPr/>
        </p:nvCxnSpPr>
        <p:spPr>
          <a:xfrm flipV="1">
            <a:off x="9114582" y="4864113"/>
            <a:ext cx="1250446" cy="8078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3D1492C-D16B-4131-9E73-3E62660F55EB}"/>
              </a:ext>
            </a:extLst>
          </p:cNvPr>
          <p:cNvCxnSpPr>
            <a:cxnSpLocks/>
            <a:stCxn id="9" idx="6"/>
            <a:endCxn id="16" idx="2"/>
          </p:cNvCxnSpPr>
          <p:nvPr/>
        </p:nvCxnSpPr>
        <p:spPr>
          <a:xfrm>
            <a:off x="9114582" y="4944893"/>
            <a:ext cx="1734780" cy="75098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29E77A9-A98C-43FB-90DA-0B04462533BF}"/>
              </a:ext>
            </a:extLst>
          </p:cNvPr>
          <p:cNvCxnSpPr>
            <a:cxnSpLocks/>
            <a:stCxn id="8" idx="6"/>
            <a:endCxn id="10" idx="2"/>
          </p:cNvCxnSpPr>
          <p:nvPr/>
        </p:nvCxnSpPr>
        <p:spPr>
          <a:xfrm flipV="1">
            <a:off x="8684818" y="4864113"/>
            <a:ext cx="1680210" cy="41910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86D754C-D984-4569-8855-D5FECD444C1B}"/>
              </a:ext>
            </a:extLst>
          </p:cNvPr>
          <p:cNvCxnSpPr>
            <a:cxnSpLocks/>
            <a:stCxn id="8" idx="6"/>
            <a:endCxn id="11" idx="2"/>
          </p:cNvCxnSpPr>
          <p:nvPr/>
        </p:nvCxnSpPr>
        <p:spPr>
          <a:xfrm>
            <a:off x="8684818" y="5283213"/>
            <a:ext cx="1740404" cy="11430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D1F0E9-DD94-4EC2-97BD-2CCB9C31DDF7}"/>
              </a:ext>
            </a:extLst>
          </p:cNvPr>
          <p:cNvCxnSpPr>
            <a:cxnSpLocks/>
            <a:stCxn id="8" idx="6"/>
            <a:endCxn id="14" idx="2"/>
          </p:cNvCxnSpPr>
          <p:nvPr/>
        </p:nvCxnSpPr>
        <p:spPr>
          <a:xfrm>
            <a:off x="8684818" y="5283213"/>
            <a:ext cx="1655052" cy="53448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329E13D-9F1F-4EBE-8328-D5718887BA39}"/>
              </a:ext>
            </a:extLst>
          </p:cNvPr>
          <p:cNvCxnSpPr>
            <a:cxnSpLocks/>
            <a:stCxn id="8" idx="6"/>
            <a:endCxn id="16" idx="2"/>
          </p:cNvCxnSpPr>
          <p:nvPr/>
        </p:nvCxnSpPr>
        <p:spPr>
          <a:xfrm>
            <a:off x="8684818" y="5283213"/>
            <a:ext cx="2164544" cy="41266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7453CBC-6843-46A7-A442-BA99E09FFC1A}"/>
              </a:ext>
            </a:extLst>
          </p:cNvPr>
          <p:cNvCxnSpPr>
            <a:cxnSpLocks/>
            <a:stCxn id="8" idx="6"/>
            <a:endCxn id="15" idx="2"/>
          </p:cNvCxnSpPr>
          <p:nvPr/>
        </p:nvCxnSpPr>
        <p:spPr>
          <a:xfrm flipV="1">
            <a:off x="8684818" y="5179160"/>
            <a:ext cx="1362448" cy="10405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0C269E3-240A-43A0-85FA-F852CACE7403}"/>
              </a:ext>
            </a:extLst>
          </p:cNvPr>
          <p:cNvCxnSpPr>
            <a:cxnSpLocks/>
            <a:stCxn id="8" idx="6"/>
            <a:endCxn id="12" idx="2"/>
          </p:cNvCxnSpPr>
          <p:nvPr/>
        </p:nvCxnSpPr>
        <p:spPr>
          <a:xfrm flipV="1">
            <a:off x="8684818" y="5109810"/>
            <a:ext cx="2144728" cy="17340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FCA1B8-5E4D-4840-919C-5CCC631618F4}"/>
              </a:ext>
            </a:extLst>
          </p:cNvPr>
          <p:cNvCxnSpPr>
            <a:cxnSpLocks/>
            <a:stCxn id="6" idx="6"/>
            <a:endCxn id="11" idx="2"/>
          </p:cNvCxnSpPr>
          <p:nvPr/>
        </p:nvCxnSpPr>
        <p:spPr>
          <a:xfrm flipV="1">
            <a:off x="9263938" y="5397513"/>
            <a:ext cx="1161284" cy="11507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FDB3094-FD0C-4124-85AF-4FC6484AB2F1}"/>
              </a:ext>
            </a:extLst>
          </p:cNvPr>
          <p:cNvCxnSpPr>
            <a:cxnSpLocks/>
            <a:stCxn id="6" idx="6"/>
            <a:endCxn id="15" idx="2"/>
          </p:cNvCxnSpPr>
          <p:nvPr/>
        </p:nvCxnSpPr>
        <p:spPr>
          <a:xfrm flipV="1">
            <a:off x="9263938" y="5179160"/>
            <a:ext cx="783328" cy="33342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31A3471-6575-4F99-A25A-E2504F217A31}"/>
              </a:ext>
            </a:extLst>
          </p:cNvPr>
          <p:cNvCxnSpPr>
            <a:cxnSpLocks/>
            <a:stCxn id="6" idx="6"/>
            <a:endCxn id="10" idx="2"/>
          </p:cNvCxnSpPr>
          <p:nvPr/>
        </p:nvCxnSpPr>
        <p:spPr>
          <a:xfrm flipV="1">
            <a:off x="9263938" y="4864113"/>
            <a:ext cx="1101090" cy="64847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2A9B76-DC18-477A-8B14-8715A42794E4}"/>
              </a:ext>
            </a:extLst>
          </p:cNvPr>
          <p:cNvCxnSpPr>
            <a:cxnSpLocks/>
            <a:stCxn id="6" idx="6"/>
            <a:endCxn id="14" idx="2"/>
          </p:cNvCxnSpPr>
          <p:nvPr/>
        </p:nvCxnSpPr>
        <p:spPr>
          <a:xfrm>
            <a:off x="9263938" y="5512583"/>
            <a:ext cx="1075932" cy="305117"/>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E5C46FE-F1FE-4B52-8EFF-EC04D13B8296}"/>
              </a:ext>
            </a:extLst>
          </p:cNvPr>
          <p:cNvCxnSpPr>
            <a:cxnSpLocks/>
            <a:stCxn id="6" idx="6"/>
            <a:endCxn id="16" idx="2"/>
          </p:cNvCxnSpPr>
          <p:nvPr/>
        </p:nvCxnSpPr>
        <p:spPr>
          <a:xfrm>
            <a:off x="9263938" y="5512583"/>
            <a:ext cx="1585424" cy="18329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BAA8428-C8FE-46F1-9E92-F0C0CE488A34}"/>
              </a:ext>
            </a:extLst>
          </p:cNvPr>
          <p:cNvCxnSpPr>
            <a:cxnSpLocks/>
            <a:stCxn id="6" idx="6"/>
            <a:endCxn id="12" idx="2"/>
          </p:cNvCxnSpPr>
          <p:nvPr/>
        </p:nvCxnSpPr>
        <p:spPr>
          <a:xfrm flipV="1">
            <a:off x="9263938" y="5109810"/>
            <a:ext cx="1565608" cy="40277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C6B358E-8CEE-4A8E-AB60-80AE46009282}"/>
              </a:ext>
            </a:extLst>
          </p:cNvPr>
          <p:cNvCxnSpPr>
            <a:cxnSpLocks/>
            <a:stCxn id="7" idx="6"/>
            <a:endCxn id="10" idx="2"/>
          </p:cNvCxnSpPr>
          <p:nvPr/>
        </p:nvCxnSpPr>
        <p:spPr>
          <a:xfrm flipV="1">
            <a:off x="8799118" y="4864113"/>
            <a:ext cx="1565910" cy="94606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040AF49-2733-4BEA-858B-FFE9E270CF90}"/>
              </a:ext>
            </a:extLst>
          </p:cNvPr>
          <p:cNvCxnSpPr>
            <a:cxnSpLocks/>
            <a:stCxn id="7" idx="6"/>
            <a:endCxn id="15" idx="2"/>
          </p:cNvCxnSpPr>
          <p:nvPr/>
        </p:nvCxnSpPr>
        <p:spPr>
          <a:xfrm flipV="1">
            <a:off x="8799118" y="5179160"/>
            <a:ext cx="1248148" cy="631016"/>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7835CB7-646E-4541-BC82-20202E0CC63F}"/>
              </a:ext>
            </a:extLst>
          </p:cNvPr>
          <p:cNvCxnSpPr>
            <a:cxnSpLocks/>
            <a:stCxn id="7" idx="6"/>
            <a:endCxn id="14" idx="2"/>
          </p:cNvCxnSpPr>
          <p:nvPr/>
        </p:nvCxnSpPr>
        <p:spPr>
          <a:xfrm>
            <a:off x="8799118" y="5810176"/>
            <a:ext cx="1540752" cy="7524"/>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EB927E3-6D5D-460D-884D-4F5B1E0DB052}"/>
              </a:ext>
            </a:extLst>
          </p:cNvPr>
          <p:cNvCxnSpPr>
            <a:cxnSpLocks/>
            <a:stCxn id="7" idx="6"/>
            <a:endCxn id="11" idx="2"/>
          </p:cNvCxnSpPr>
          <p:nvPr/>
        </p:nvCxnSpPr>
        <p:spPr>
          <a:xfrm flipV="1">
            <a:off x="8799118" y="5397513"/>
            <a:ext cx="1626104" cy="41266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BFFA4AC-E9E7-4CD2-85B2-0590F848E0AD}"/>
              </a:ext>
            </a:extLst>
          </p:cNvPr>
          <p:cNvCxnSpPr>
            <a:cxnSpLocks/>
            <a:stCxn id="6" idx="6"/>
            <a:endCxn id="12" idx="2"/>
          </p:cNvCxnSpPr>
          <p:nvPr/>
        </p:nvCxnSpPr>
        <p:spPr>
          <a:xfrm flipV="1">
            <a:off x="9263938" y="5109810"/>
            <a:ext cx="1565608" cy="402773"/>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AD8DA74-8A7F-4882-8305-23ECB8ACB219}"/>
              </a:ext>
            </a:extLst>
          </p:cNvPr>
          <p:cNvCxnSpPr>
            <a:cxnSpLocks/>
            <a:stCxn id="7" idx="6"/>
            <a:endCxn id="16" idx="2"/>
          </p:cNvCxnSpPr>
          <p:nvPr/>
        </p:nvCxnSpPr>
        <p:spPr>
          <a:xfrm flipV="1">
            <a:off x="8799118" y="5695876"/>
            <a:ext cx="2050244" cy="11430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968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Centroid Linkage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2077492"/>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The centroid linkage distance is computed as the distance between the centroids of the two clusters.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𝐿</m:t>
                      </m:r>
                      <m:d>
                        <m:dPr>
                          <m:ctrlPr>
                            <a:rPr lang="en-US" altLang="en-US" sz="2000" i="1">
                              <a:solidFill>
                                <a:schemeClr val="bg1"/>
                              </a:solidFill>
                              <a:latin typeface="Cambria Math" panose="02040503050406030204" pitchFamily="18" charset="0"/>
                            </a:rPr>
                          </m:ctrlPr>
                        </m:dPr>
                        <m:e>
                          <m:r>
                            <a:rPr lang="en-US" altLang="en-US" sz="2000" i="1">
                              <a:solidFill>
                                <a:schemeClr val="bg1"/>
                              </a:solidFill>
                              <a:latin typeface="Cambria Math" panose="02040503050406030204" pitchFamily="18" charset="0"/>
                            </a:rPr>
                            <m:t>𝑅</m:t>
                          </m:r>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𝑆</m:t>
                          </m:r>
                        </m:e>
                      </m:d>
                      <m:r>
                        <a:rPr lang="en-US" altLang="en-US" sz="2000" i="1">
                          <a:solidFill>
                            <a:schemeClr val="bg1"/>
                          </a:solidFill>
                          <a:latin typeface="Cambria Math" panose="02040503050406030204" pitchFamily="18" charset="0"/>
                        </a:rPr>
                        <m:t>=</m:t>
                      </m:r>
                      <m:d>
                        <m:dPr>
                          <m:begChr m:val="‖"/>
                          <m:endChr m:val="‖"/>
                          <m:ctrlPr>
                            <a:rPr lang="en-US" altLang="en-US" sz="2000" i="1" smtClean="0">
                              <a:solidFill>
                                <a:schemeClr val="bg1"/>
                              </a:solidFill>
                              <a:latin typeface="Cambria Math" panose="02040503050406030204" pitchFamily="18" charset="0"/>
                            </a:rPr>
                          </m:ctrlPr>
                        </m:dPr>
                        <m:e>
                          <m:sSub>
                            <m:sSubPr>
                              <m:ctrlPr>
                                <a:rPr lang="en-US" altLang="en-US" sz="2000" i="1" smtClean="0">
                                  <a:solidFill>
                                    <a:schemeClr val="bg1"/>
                                  </a:solidFill>
                                  <a:latin typeface="Cambria Math" panose="02040503050406030204" pitchFamily="18" charset="0"/>
                                </a:rPr>
                              </m:ctrlPr>
                            </m:sSubPr>
                            <m:e>
                              <m:r>
                                <a:rPr lang="en-US" altLang="en-US" sz="2000" b="0" i="1" smtClean="0">
                                  <a:solidFill>
                                    <a:schemeClr val="bg1"/>
                                  </a:solidFill>
                                  <a:latin typeface="Cambria Math" panose="02040503050406030204" pitchFamily="18" charset="0"/>
                                </a:rPr>
                                <m:t>𝑐</m:t>
                              </m:r>
                            </m:e>
                            <m:sub>
                              <m:r>
                                <a:rPr lang="en-US" altLang="en-US" sz="2000" b="0" i="1" smtClean="0">
                                  <a:solidFill>
                                    <a:schemeClr val="bg1"/>
                                  </a:solidFill>
                                  <a:latin typeface="Cambria Math" panose="02040503050406030204" pitchFamily="18" charset="0"/>
                                </a:rPr>
                                <m:t>𝑅</m:t>
                              </m:r>
                            </m:sub>
                          </m:sSub>
                          <m:r>
                            <a:rPr lang="en-US" altLang="en-US" sz="2000" b="0" i="1" smtClean="0">
                              <a:solidFill>
                                <a:schemeClr val="bg1"/>
                              </a:solidFill>
                              <a:latin typeface="Cambria Math" panose="02040503050406030204" pitchFamily="18" charset="0"/>
                            </a:rPr>
                            <m:t>−</m:t>
                          </m:r>
                          <m:sSub>
                            <m:sSubPr>
                              <m:ctrlPr>
                                <a:rPr lang="en-US" altLang="en-US" sz="2000" b="0" i="1" smtClean="0">
                                  <a:solidFill>
                                    <a:schemeClr val="bg1"/>
                                  </a:solidFill>
                                  <a:latin typeface="Cambria Math" panose="02040503050406030204" pitchFamily="18" charset="0"/>
                                </a:rPr>
                              </m:ctrlPr>
                            </m:sSubPr>
                            <m:e>
                              <m:r>
                                <a:rPr lang="en-US" altLang="en-US" sz="2000" b="0" i="1" smtClean="0">
                                  <a:solidFill>
                                    <a:schemeClr val="bg1"/>
                                  </a:solidFill>
                                  <a:latin typeface="Cambria Math" panose="02040503050406030204" pitchFamily="18" charset="0"/>
                                </a:rPr>
                                <m:t>𝑐</m:t>
                              </m:r>
                            </m:e>
                            <m:sub>
                              <m:r>
                                <a:rPr lang="en-US" altLang="en-US" sz="2000" b="0" i="1" smtClean="0">
                                  <a:solidFill>
                                    <a:schemeClr val="bg1"/>
                                  </a:solidFill>
                                  <a:latin typeface="Cambria Math" panose="02040503050406030204" pitchFamily="18" charset="0"/>
                                </a:rPr>
                                <m:t>𝑆</m:t>
                              </m:r>
                            </m:sub>
                          </m:sSub>
                        </m:e>
                      </m:d>
                    </m:oMath>
                  </m:oMathPara>
                </a14:m>
                <a:endParaRPr lang="en-US" sz="2000" dirty="0">
                  <a:solidFill>
                    <a:schemeClr val="bg1"/>
                  </a:solidFill>
                  <a:latin typeface="Verdana"/>
                </a:endParaRPr>
              </a:p>
              <a:p>
                <a:pPr defTabSz="1219170">
                  <a:spcBef>
                    <a:spcPts val="900"/>
                  </a:spcBef>
                  <a:buClr>
                    <a:srgbClr val="0097A9"/>
                  </a:buClr>
                  <a:buSzPct val="100000"/>
                  <a:defRPr/>
                </a:pPr>
                <a:endParaRPr lang="en-US" sz="2000" dirty="0">
                  <a:solidFill>
                    <a:schemeClr val="bg1"/>
                  </a:solidFill>
                  <a:latin typeface="Verdana"/>
                </a:endParaRPr>
              </a:p>
              <a:p>
                <a:pPr defTabSz="1219170">
                  <a:spcBef>
                    <a:spcPts val="900"/>
                  </a:spcBef>
                  <a:buClr>
                    <a:srgbClr val="0097A9"/>
                  </a:buClr>
                  <a:buSzPct val="100000"/>
                  <a:defRPr/>
                </a:pPr>
                <a:r>
                  <a:rPr lang="en-US" sz="2000" dirty="0">
                    <a:solidFill>
                      <a:schemeClr val="bg1"/>
                    </a:solidFill>
                    <a:latin typeface="Verdana"/>
                  </a:rPr>
                  <a:t>Where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𝑐</m:t>
                        </m:r>
                      </m:e>
                      <m:sub>
                        <m:r>
                          <a:rPr lang="en-US" altLang="en-US" sz="2000" i="1">
                            <a:solidFill>
                              <a:schemeClr val="bg1"/>
                            </a:solidFill>
                            <a:latin typeface="Cambria Math" panose="02040503050406030204" pitchFamily="18" charset="0"/>
                          </a:rPr>
                          <m:t>𝑅</m:t>
                        </m:r>
                      </m:sub>
                    </m:sSub>
                  </m:oMath>
                </a14:m>
                <a:r>
                  <a:rPr lang="en-US" sz="2000" dirty="0">
                    <a:solidFill>
                      <a:schemeClr val="bg1"/>
                    </a:solidFill>
                    <a:latin typeface="Verdana"/>
                  </a:rPr>
                  <a:t> and </a:t>
                </a:r>
                <a14:m>
                  <m:oMath xmlns:m="http://schemas.openxmlformats.org/officeDocument/2006/math">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𝑐</m:t>
                        </m:r>
                      </m:e>
                      <m:sub>
                        <m:r>
                          <a:rPr lang="en-US" altLang="en-US" sz="2000" b="0" i="1" smtClean="0">
                            <a:solidFill>
                              <a:schemeClr val="bg1"/>
                            </a:solidFill>
                            <a:latin typeface="Cambria Math" panose="02040503050406030204" pitchFamily="18" charset="0"/>
                          </a:rPr>
                          <m:t>𝑆</m:t>
                        </m:r>
                      </m:sub>
                    </m:sSub>
                    <m:r>
                      <a:rPr lang="en-US" altLang="en-US" sz="2000" i="1">
                        <a:solidFill>
                          <a:schemeClr val="bg1"/>
                        </a:solidFill>
                        <a:latin typeface="Cambria Math" panose="02040503050406030204" pitchFamily="18" charset="0"/>
                      </a:rPr>
                      <m:t> </m:t>
                    </m:r>
                  </m:oMath>
                </a14:m>
                <a:r>
                  <a:rPr lang="en-US" sz="2000" dirty="0">
                    <a:solidFill>
                      <a:schemeClr val="bg1"/>
                    </a:solidFill>
                    <a:latin typeface="Verdana"/>
                  </a:rPr>
                  <a:t>represent the centroid positions of clusters R and S respectively</a:t>
                </a: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2" cy="2077492"/>
              </a:xfrm>
              <a:prstGeom prst="rect">
                <a:avLst/>
              </a:prstGeom>
              <a:blipFill>
                <a:blip r:embed="rId3"/>
                <a:stretch>
                  <a:fillRect l="-1441" t="-3824" b="-6471"/>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A5473A9B-1D69-4739-AEA2-79316FB7BAC3}"/>
              </a:ext>
            </a:extLst>
          </p:cNvPr>
          <p:cNvGrpSpPr/>
          <p:nvPr/>
        </p:nvGrpSpPr>
        <p:grpSpPr>
          <a:xfrm>
            <a:off x="8234704" y="4185061"/>
            <a:ext cx="3145464" cy="1957355"/>
            <a:chOff x="8234704" y="4185061"/>
            <a:chExt cx="3145464" cy="1957355"/>
          </a:xfrm>
        </p:grpSpPr>
        <p:sp>
          <p:nvSpPr>
            <p:cNvPr id="6" name="Oval 5">
              <a:extLst>
                <a:ext uri="{FF2B5EF4-FFF2-40B4-BE49-F238E27FC236}">
                  <a16:creationId xmlns:a16="http://schemas.microsoft.com/office/drawing/2014/main" id="{A91D4339-8B2B-43EA-A1F9-2801F31148C7}"/>
                </a:ext>
              </a:extLst>
            </p:cNvPr>
            <p:cNvSpPr/>
            <p:nvPr/>
          </p:nvSpPr>
          <p:spPr>
            <a:xfrm>
              <a:off x="9035338" y="539828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F48837-15AE-4329-80F5-00D743CE3EB2}"/>
                </a:ext>
              </a:extLst>
            </p:cNvPr>
            <p:cNvSpPr/>
            <p:nvPr/>
          </p:nvSpPr>
          <p:spPr>
            <a:xfrm>
              <a:off x="8570518" y="5695876"/>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E57B89-968B-4A05-8137-E0853121188C}"/>
                </a:ext>
              </a:extLst>
            </p:cNvPr>
            <p:cNvSpPr/>
            <p:nvPr/>
          </p:nvSpPr>
          <p:spPr>
            <a:xfrm>
              <a:off x="8456218" y="516891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F8A01C-A68C-4281-81AF-5273984A0021}"/>
                </a:ext>
              </a:extLst>
            </p:cNvPr>
            <p:cNvSpPr/>
            <p:nvPr/>
          </p:nvSpPr>
          <p:spPr>
            <a:xfrm>
              <a:off x="8885982" y="4830593"/>
              <a:ext cx="228600" cy="2286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4B2F0-CC29-42E7-A780-589BA6A4D102}"/>
                </a:ext>
              </a:extLst>
            </p:cNvPr>
            <p:cNvSpPr/>
            <p:nvPr/>
          </p:nvSpPr>
          <p:spPr>
            <a:xfrm>
              <a:off x="10365028" y="47498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94E6F8-FBE4-4A08-A565-4B33600292D3}"/>
                </a:ext>
              </a:extLst>
            </p:cNvPr>
            <p:cNvSpPr/>
            <p:nvPr/>
          </p:nvSpPr>
          <p:spPr>
            <a:xfrm>
              <a:off x="10425222" y="5283213"/>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4531F3-27D6-44CA-AD70-80BBAFABFEEF}"/>
                </a:ext>
              </a:extLst>
            </p:cNvPr>
            <p:cNvSpPr/>
            <p:nvPr/>
          </p:nvSpPr>
          <p:spPr>
            <a:xfrm>
              <a:off x="10829546" y="499551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A0F7AB-E3A4-420F-8849-57B130F25B43}"/>
                </a:ext>
              </a:extLst>
            </p:cNvPr>
            <p:cNvSpPr/>
            <p:nvPr/>
          </p:nvSpPr>
          <p:spPr>
            <a:xfrm>
              <a:off x="10339870" y="570340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4493FAA-0CF3-4F0F-A8BD-3D31E109B631}"/>
                </a:ext>
              </a:extLst>
            </p:cNvPr>
            <p:cNvSpPr/>
            <p:nvPr/>
          </p:nvSpPr>
          <p:spPr>
            <a:xfrm>
              <a:off x="10047266" y="5064860"/>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325E129-436F-4022-8DB5-A2994351DC85}"/>
                </a:ext>
              </a:extLst>
            </p:cNvPr>
            <p:cNvSpPr/>
            <p:nvPr/>
          </p:nvSpPr>
          <p:spPr>
            <a:xfrm>
              <a:off x="10849362" y="5581576"/>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5CDD098-3D05-4761-B610-013A95E813C6}"/>
                </a:ext>
              </a:extLst>
            </p:cNvPr>
            <p:cNvSpPr/>
            <p:nvPr/>
          </p:nvSpPr>
          <p:spPr>
            <a:xfrm>
              <a:off x="8234704" y="4613564"/>
              <a:ext cx="1258882" cy="152885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30F43F-864C-4655-ACEF-AD7D8D98FCC0}"/>
                </a:ext>
              </a:extLst>
            </p:cNvPr>
            <p:cNvSpPr/>
            <p:nvPr/>
          </p:nvSpPr>
          <p:spPr>
            <a:xfrm>
              <a:off x="9807406" y="4529034"/>
              <a:ext cx="1572762" cy="161338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04D3E63-1946-4CCF-BCC3-4B8BF378D3BC}"/>
                    </a:ext>
                  </a:extLst>
                </p:cNvPr>
                <p:cNvSpPr/>
                <p:nvPr/>
              </p:nvSpPr>
              <p:spPr>
                <a:xfrm>
                  <a:off x="8690095" y="4253568"/>
                  <a:ext cx="3917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a:solidFill>
                              <a:schemeClr val="bg1"/>
                            </a:solidFill>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20" name="Rectangle 19">
                  <a:extLst>
                    <a:ext uri="{FF2B5EF4-FFF2-40B4-BE49-F238E27FC236}">
                      <a16:creationId xmlns:a16="http://schemas.microsoft.com/office/drawing/2014/main" id="{E04D3E63-1946-4CCF-BCC3-4B8BF378D3BC}"/>
                    </a:ext>
                  </a:extLst>
                </p:cNvPr>
                <p:cNvSpPr>
                  <a:spLocks noRot="1" noChangeAspect="1" noMove="1" noResize="1" noEditPoints="1" noAdjustHandles="1" noChangeArrowheads="1" noChangeShapeType="1" noTextEdit="1"/>
                </p:cNvSpPr>
                <p:nvPr/>
              </p:nvSpPr>
              <p:spPr>
                <a:xfrm>
                  <a:off x="8690095" y="4253568"/>
                  <a:ext cx="3917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A2E9A70-5819-4637-BF96-0388AC4B5D7B}"/>
                    </a:ext>
                  </a:extLst>
                </p:cNvPr>
                <p:cNvSpPr/>
                <p:nvPr/>
              </p:nvSpPr>
              <p:spPr>
                <a:xfrm>
                  <a:off x="10425222" y="4185061"/>
                  <a:ext cx="3638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0" i="1" smtClean="0">
                            <a:solidFill>
                              <a:schemeClr val="bg1"/>
                            </a:solidFill>
                            <a:latin typeface="Cambria Math" panose="02040503050406030204" pitchFamily="18" charset="0"/>
                            <a:ea typeface="Cambria Math" panose="02040503050406030204" pitchFamily="18" charset="0"/>
                          </a:rPr>
                          <m:t>𝑆</m:t>
                        </m:r>
                      </m:oMath>
                    </m:oMathPara>
                  </a14:m>
                  <a:endParaRPr lang="en-US" dirty="0"/>
                </a:p>
              </p:txBody>
            </p:sp>
          </mc:Choice>
          <mc:Fallback xmlns="">
            <p:sp>
              <p:nvSpPr>
                <p:cNvPr id="21" name="Rectangle 20">
                  <a:extLst>
                    <a:ext uri="{FF2B5EF4-FFF2-40B4-BE49-F238E27FC236}">
                      <a16:creationId xmlns:a16="http://schemas.microsoft.com/office/drawing/2014/main" id="{6A2E9A70-5819-4637-BF96-0388AC4B5D7B}"/>
                    </a:ext>
                  </a:extLst>
                </p:cNvPr>
                <p:cNvSpPr>
                  <a:spLocks noRot="1" noChangeAspect="1" noMove="1" noResize="1" noEditPoints="1" noAdjustHandles="1" noChangeArrowheads="1" noChangeShapeType="1" noTextEdit="1"/>
                </p:cNvSpPr>
                <p:nvPr/>
              </p:nvSpPr>
              <p:spPr>
                <a:xfrm>
                  <a:off x="10425222" y="4185061"/>
                  <a:ext cx="363882" cy="369332"/>
                </a:xfrm>
                <a:prstGeom prst="rect">
                  <a:avLst/>
                </a:prstGeom>
                <a:blipFill>
                  <a:blip r:embed="rId5"/>
                  <a:stretch>
                    <a:fillRect/>
                  </a:stretch>
                </a:blipFill>
              </p:spPr>
              <p:txBody>
                <a:bodyPr/>
                <a:lstStyle/>
                <a:p>
                  <a:r>
                    <a:rPr lang="en-US">
                      <a:noFill/>
                    </a:rPr>
                    <a:t> </a:t>
                  </a:r>
                </a:p>
              </p:txBody>
            </p:sp>
          </mc:Fallback>
        </mc:AlternateContent>
      </p:grpSp>
      <p:sp>
        <p:nvSpPr>
          <p:cNvPr id="22" name="Rectangle 21">
            <a:extLst>
              <a:ext uri="{FF2B5EF4-FFF2-40B4-BE49-F238E27FC236}">
                <a16:creationId xmlns:a16="http://schemas.microsoft.com/office/drawing/2014/main" id="{49B1DD5E-BF55-44A5-8D49-EC6E3C757125}"/>
              </a:ext>
            </a:extLst>
          </p:cNvPr>
          <p:cNvSpPr/>
          <p:nvPr/>
        </p:nvSpPr>
        <p:spPr>
          <a:xfrm>
            <a:off x="806236" y="4342218"/>
            <a:ext cx="7093426" cy="1323439"/>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Cluster centroids are prone to moving when new data points are included, making the centroid linkage distance the most unstable, especially in centroid based clustering algorithms.</a:t>
            </a:r>
          </a:p>
        </p:txBody>
      </p:sp>
      <p:cxnSp>
        <p:nvCxnSpPr>
          <p:cNvPr id="23" name="Straight Arrow Connector 22">
            <a:extLst>
              <a:ext uri="{FF2B5EF4-FFF2-40B4-BE49-F238E27FC236}">
                <a16:creationId xmlns:a16="http://schemas.microsoft.com/office/drawing/2014/main" id="{2E5A774A-9824-4007-9363-8887E2C9BEF6}"/>
              </a:ext>
            </a:extLst>
          </p:cNvPr>
          <p:cNvCxnSpPr>
            <a:cxnSpLocks/>
            <a:endCxn id="11" idx="7"/>
          </p:cNvCxnSpPr>
          <p:nvPr/>
        </p:nvCxnSpPr>
        <p:spPr>
          <a:xfrm flipV="1">
            <a:off x="8885982" y="5316691"/>
            <a:ext cx="1734362" cy="80824"/>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91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E8FF052C-3DBA-0B49-9CCA-B0B4C6CD8FCC}"/>
              </a:ext>
            </a:extLst>
          </p:cNvPr>
          <p:cNvCxnSpPr>
            <a:cxnSpLocks/>
          </p:cNvCxnSpPr>
          <p:nvPr/>
        </p:nvCxnSpPr>
        <p:spPr>
          <a:xfrm flipV="1">
            <a:off x="6771964" y="5596882"/>
            <a:ext cx="4842619" cy="225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BBFA45C-2C46-2747-A357-85B29298A022}"/>
              </a:ext>
            </a:extLst>
          </p:cNvPr>
          <p:cNvSpPr/>
          <p:nvPr/>
        </p:nvSpPr>
        <p:spPr>
          <a:xfrm>
            <a:off x="7697111" y="418020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34F0121-619D-6244-A640-6B1805DCC052}"/>
              </a:ext>
            </a:extLst>
          </p:cNvPr>
          <p:cNvSpPr/>
          <p:nvPr/>
        </p:nvSpPr>
        <p:spPr>
          <a:xfrm>
            <a:off x="7033385" y="428749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FE3B85D-D664-E741-8C19-4B130DBAF37D}"/>
              </a:ext>
            </a:extLst>
          </p:cNvPr>
          <p:cNvSpPr/>
          <p:nvPr/>
        </p:nvSpPr>
        <p:spPr>
          <a:xfrm>
            <a:off x="7728247" y="437800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CE6D75C-DD6C-0B49-B6B5-D048105EC7F1}"/>
              </a:ext>
            </a:extLst>
          </p:cNvPr>
          <p:cNvSpPr/>
          <p:nvPr/>
        </p:nvSpPr>
        <p:spPr>
          <a:xfrm>
            <a:off x="7459054" y="405743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1A0D3E0-F794-1443-8D94-BCDA0A3EC285}"/>
              </a:ext>
            </a:extLst>
          </p:cNvPr>
          <p:cNvSpPr/>
          <p:nvPr/>
        </p:nvSpPr>
        <p:spPr>
          <a:xfrm>
            <a:off x="7162925" y="44878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3249B18-2A0C-4041-877B-3C92C96A4CF5}"/>
              </a:ext>
            </a:extLst>
          </p:cNvPr>
          <p:cNvSpPr/>
          <p:nvPr/>
        </p:nvSpPr>
        <p:spPr>
          <a:xfrm>
            <a:off x="7619861" y="458511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4D5E68-DDE6-7749-85F9-020308AB8173}"/>
              </a:ext>
            </a:extLst>
          </p:cNvPr>
          <p:cNvSpPr/>
          <p:nvPr/>
        </p:nvSpPr>
        <p:spPr>
          <a:xfrm>
            <a:off x="7400654" y="433260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E277599-1A5B-C645-B472-4C9F5360FBC5}"/>
              </a:ext>
            </a:extLst>
          </p:cNvPr>
          <p:cNvSpPr/>
          <p:nvPr/>
        </p:nvSpPr>
        <p:spPr>
          <a:xfrm>
            <a:off x="7173433" y="460246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BF808AE-C4FE-3A41-A46B-D660AE677987}"/>
              </a:ext>
            </a:extLst>
          </p:cNvPr>
          <p:cNvSpPr/>
          <p:nvPr/>
        </p:nvSpPr>
        <p:spPr>
          <a:xfrm>
            <a:off x="7964075" y="42098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7DC37A-403A-3741-B98C-2293559C2894}"/>
              </a:ext>
            </a:extLst>
          </p:cNvPr>
          <p:cNvSpPr/>
          <p:nvPr/>
        </p:nvSpPr>
        <p:spPr>
          <a:xfrm>
            <a:off x="7402825" y="425045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97C914F-F3F8-3340-814A-A5253B9B1596}"/>
              </a:ext>
            </a:extLst>
          </p:cNvPr>
          <p:cNvSpPr/>
          <p:nvPr/>
        </p:nvSpPr>
        <p:spPr>
          <a:xfrm>
            <a:off x="7300807" y="44585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A1FFA39-3FE4-DD4F-A947-6C9CE9B19605}"/>
              </a:ext>
            </a:extLst>
          </p:cNvPr>
          <p:cNvSpPr/>
          <p:nvPr/>
        </p:nvSpPr>
        <p:spPr>
          <a:xfrm>
            <a:off x="7435930" y="45496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843BA1D-E474-C340-A192-F36387AFDB35}"/>
              </a:ext>
            </a:extLst>
          </p:cNvPr>
          <p:cNvSpPr/>
          <p:nvPr/>
        </p:nvSpPr>
        <p:spPr>
          <a:xfrm>
            <a:off x="7163975" y="41493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8363DC-3146-0D46-B9D4-90FF93B2F502}"/>
              </a:ext>
            </a:extLst>
          </p:cNvPr>
          <p:cNvSpPr/>
          <p:nvPr/>
        </p:nvSpPr>
        <p:spPr>
          <a:xfrm>
            <a:off x="7316375" y="43017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401C30B-0D30-F84D-9434-2DE5E00A735D}"/>
              </a:ext>
            </a:extLst>
          </p:cNvPr>
          <p:cNvSpPr txBox="1"/>
          <p:nvPr/>
        </p:nvSpPr>
        <p:spPr>
          <a:xfrm>
            <a:off x="11351329" y="5619396"/>
            <a:ext cx="458250" cy="369332"/>
          </a:xfrm>
          <a:prstGeom prst="rect">
            <a:avLst/>
          </a:prstGeom>
          <a:noFill/>
        </p:spPr>
        <p:txBody>
          <a:bodyPr wrap="square" rtlCol="0">
            <a:spAutoFit/>
          </a:bodyPr>
          <a:lstStyle/>
          <a:p>
            <a:r>
              <a:rPr lang="en-US" dirty="0">
                <a:solidFill>
                  <a:schemeClr val="bg1"/>
                </a:solidFill>
              </a:rPr>
              <a:t>X</a:t>
            </a:r>
          </a:p>
        </p:txBody>
      </p:sp>
      <p:sp>
        <p:nvSpPr>
          <p:cNvPr id="37" name="TextBox 36">
            <a:extLst>
              <a:ext uri="{FF2B5EF4-FFF2-40B4-BE49-F238E27FC236}">
                <a16:creationId xmlns:a16="http://schemas.microsoft.com/office/drawing/2014/main" id="{D75A4697-E92D-634E-AE90-8A50295F974C}"/>
              </a:ext>
            </a:extLst>
          </p:cNvPr>
          <p:cNvSpPr txBox="1"/>
          <p:nvPr/>
        </p:nvSpPr>
        <p:spPr>
          <a:xfrm>
            <a:off x="6313714" y="1126850"/>
            <a:ext cx="458250" cy="369332"/>
          </a:xfrm>
          <a:prstGeom prst="rect">
            <a:avLst/>
          </a:prstGeom>
          <a:noFill/>
        </p:spPr>
        <p:txBody>
          <a:bodyPr wrap="square" rtlCol="0">
            <a:spAutoFit/>
          </a:bodyPr>
          <a:lstStyle/>
          <a:p>
            <a:r>
              <a:rPr lang="en-US" dirty="0">
                <a:solidFill>
                  <a:schemeClr val="bg1"/>
                </a:solidFill>
              </a:rPr>
              <a:t>Y</a:t>
            </a:r>
          </a:p>
        </p:txBody>
      </p:sp>
      <p:sp>
        <p:nvSpPr>
          <p:cNvPr id="38" name="Oval 37">
            <a:extLst>
              <a:ext uri="{FF2B5EF4-FFF2-40B4-BE49-F238E27FC236}">
                <a16:creationId xmlns:a16="http://schemas.microsoft.com/office/drawing/2014/main" id="{F2C8D155-F8D1-FF44-A80B-79DABED49E6C}"/>
              </a:ext>
            </a:extLst>
          </p:cNvPr>
          <p:cNvSpPr/>
          <p:nvPr/>
        </p:nvSpPr>
        <p:spPr>
          <a:xfrm>
            <a:off x="7849511" y="433260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2233858-82CF-284F-907D-FB72EFBEE88C}"/>
              </a:ext>
            </a:extLst>
          </p:cNvPr>
          <p:cNvSpPr/>
          <p:nvPr/>
        </p:nvSpPr>
        <p:spPr>
          <a:xfrm>
            <a:off x="7185785" y="443989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F275FA-28D3-2C41-BD98-30713CCFA8A1}"/>
              </a:ext>
            </a:extLst>
          </p:cNvPr>
          <p:cNvSpPr/>
          <p:nvPr/>
        </p:nvSpPr>
        <p:spPr>
          <a:xfrm>
            <a:off x="7880647" y="453040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3A8BFC4-880A-1442-BE29-CA53A4AA94F7}"/>
              </a:ext>
            </a:extLst>
          </p:cNvPr>
          <p:cNvSpPr/>
          <p:nvPr/>
        </p:nvSpPr>
        <p:spPr>
          <a:xfrm>
            <a:off x="7315325" y="46402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2E04EBC-6FBA-044C-8A19-568FBA4ED12C}"/>
              </a:ext>
            </a:extLst>
          </p:cNvPr>
          <p:cNvSpPr/>
          <p:nvPr/>
        </p:nvSpPr>
        <p:spPr>
          <a:xfrm>
            <a:off x="7157670" y="473430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A6A0563-C492-164D-A9E1-7AB8ABB68457}"/>
              </a:ext>
            </a:extLst>
          </p:cNvPr>
          <p:cNvSpPr/>
          <p:nvPr/>
        </p:nvSpPr>
        <p:spPr>
          <a:xfrm>
            <a:off x="7555225" y="440285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F2C3C93-50AC-944C-8842-E74B936AB784}"/>
              </a:ext>
            </a:extLst>
          </p:cNvPr>
          <p:cNvSpPr/>
          <p:nvPr/>
        </p:nvSpPr>
        <p:spPr>
          <a:xfrm>
            <a:off x="7316375" y="43017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47F363-95CB-EF43-A7A9-B3153EC7B74C}"/>
              </a:ext>
            </a:extLst>
          </p:cNvPr>
          <p:cNvSpPr/>
          <p:nvPr/>
        </p:nvSpPr>
        <p:spPr>
          <a:xfrm>
            <a:off x="7468775" y="44541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83AF8C4-F046-3F4E-A181-D013A818A149}"/>
              </a:ext>
            </a:extLst>
          </p:cNvPr>
          <p:cNvSpPr/>
          <p:nvPr/>
        </p:nvSpPr>
        <p:spPr>
          <a:xfrm>
            <a:off x="9865553" y="479852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5C9A654-CB8F-1E49-9642-3910879CBEB4}"/>
              </a:ext>
            </a:extLst>
          </p:cNvPr>
          <p:cNvSpPr/>
          <p:nvPr/>
        </p:nvSpPr>
        <p:spPr>
          <a:xfrm>
            <a:off x="10160632" y="4533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B92DB9F-75BE-8346-B78A-AE55D3B71A77}"/>
              </a:ext>
            </a:extLst>
          </p:cNvPr>
          <p:cNvSpPr/>
          <p:nvPr/>
        </p:nvSpPr>
        <p:spPr>
          <a:xfrm>
            <a:off x="9896689" y="499632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51980C-4E45-034C-8265-930806F8CD2A}"/>
              </a:ext>
            </a:extLst>
          </p:cNvPr>
          <p:cNvSpPr/>
          <p:nvPr/>
        </p:nvSpPr>
        <p:spPr>
          <a:xfrm>
            <a:off x="10290172" y="473414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DCFCDC0-EAF5-654C-8331-6B58CBB22BBC}"/>
              </a:ext>
            </a:extLst>
          </p:cNvPr>
          <p:cNvSpPr/>
          <p:nvPr/>
        </p:nvSpPr>
        <p:spPr>
          <a:xfrm>
            <a:off x="9796708" y="493226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36E27AB-BDE6-F549-90DB-96D49790417B}"/>
              </a:ext>
            </a:extLst>
          </p:cNvPr>
          <p:cNvSpPr/>
          <p:nvPr/>
        </p:nvSpPr>
        <p:spPr>
          <a:xfrm>
            <a:off x="10132517" y="482821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E5905B7-B3B9-2341-9470-603B7392D3BB}"/>
              </a:ext>
            </a:extLst>
          </p:cNvPr>
          <p:cNvSpPr/>
          <p:nvPr/>
        </p:nvSpPr>
        <p:spPr>
          <a:xfrm>
            <a:off x="10530072" y="449676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0809E16-EDFA-424B-82ED-33C91477613E}"/>
              </a:ext>
            </a:extLst>
          </p:cNvPr>
          <p:cNvSpPr/>
          <p:nvPr/>
        </p:nvSpPr>
        <p:spPr>
          <a:xfrm>
            <a:off x="10101446" y="472391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7D2BBBA-39C5-E545-A0E4-62B74202C787}"/>
              </a:ext>
            </a:extLst>
          </p:cNvPr>
          <p:cNvSpPr/>
          <p:nvPr/>
        </p:nvSpPr>
        <p:spPr>
          <a:xfrm>
            <a:off x="10291222" y="43957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F489AE8-5B60-6149-8807-6EE70E5D931B}"/>
              </a:ext>
            </a:extLst>
          </p:cNvPr>
          <p:cNvSpPr/>
          <p:nvPr/>
        </p:nvSpPr>
        <p:spPr>
          <a:xfrm>
            <a:off x="10443622" y="45481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2AC3EB0-2053-5644-BE23-7FDDA9DB1AED}"/>
              </a:ext>
            </a:extLst>
          </p:cNvPr>
          <p:cNvSpPr/>
          <p:nvPr/>
        </p:nvSpPr>
        <p:spPr>
          <a:xfrm>
            <a:off x="10017953" y="495092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1EA83E-9ECE-B445-8F22-8EE615819230}"/>
              </a:ext>
            </a:extLst>
          </p:cNvPr>
          <p:cNvSpPr/>
          <p:nvPr/>
        </p:nvSpPr>
        <p:spPr>
          <a:xfrm>
            <a:off x="10313032" y="46862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F66FF0F-B274-C646-B4FE-630309EB2899}"/>
              </a:ext>
            </a:extLst>
          </p:cNvPr>
          <p:cNvSpPr/>
          <p:nvPr/>
        </p:nvSpPr>
        <p:spPr>
          <a:xfrm>
            <a:off x="10049089" y="514872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3064527-7FD2-0E4C-BEE5-717C9D315DD7}"/>
              </a:ext>
            </a:extLst>
          </p:cNvPr>
          <p:cNvSpPr/>
          <p:nvPr/>
        </p:nvSpPr>
        <p:spPr>
          <a:xfrm>
            <a:off x="10442572" y="488654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B70B8BF-867C-BD49-8823-0514A376D036}"/>
              </a:ext>
            </a:extLst>
          </p:cNvPr>
          <p:cNvSpPr/>
          <p:nvPr/>
        </p:nvSpPr>
        <p:spPr>
          <a:xfrm>
            <a:off x="10284917" y="498061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9FA72B7-C2BE-234E-91E5-91FEA470D35B}"/>
              </a:ext>
            </a:extLst>
          </p:cNvPr>
          <p:cNvSpPr/>
          <p:nvPr/>
        </p:nvSpPr>
        <p:spPr>
          <a:xfrm>
            <a:off x="10682472" y="464916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E16BE06-3F71-BE48-87EE-D7810EF80352}"/>
              </a:ext>
            </a:extLst>
          </p:cNvPr>
          <p:cNvSpPr/>
          <p:nvPr/>
        </p:nvSpPr>
        <p:spPr>
          <a:xfrm>
            <a:off x="10443622" y="45481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F3E03DC-E5AB-CB40-A0AF-4B6978235094}"/>
              </a:ext>
            </a:extLst>
          </p:cNvPr>
          <p:cNvSpPr/>
          <p:nvPr/>
        </p:nvSpPr>
        <p:spPr>
          <a:xfrm>
            <a:off x="10596022" y="47005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2755A83C-D253-E04F-9218-0A7B73D97866}"/>
              </a:ext>
            </a:extLst>
          </p:cNvPr>
          <p:cNvCxnSpPr>
            <a:cxnSpLocks/>
          </p:cNvCxnSpPr>
          <p:nvPr/>
        </p:nvCxnSpPr>
        <p:spPr>
          <a:xfrm flipV="1">
            <a:off x="6771964" y="1164601"/>
            <a:ext cx="0" cy="44779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4DB08AAB-6889-384A-9C25-CE965D5499A1}"/>
              </a:ext>
            </a:extLst>
          </p:cNvPr>
          <p:cNvSpPr/>
          <p:nvPr/>
        </p:nvSpPr>
        <p:spPr>
          <a:xfrm>
            <a:off x="10296213" y="482253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CDA0319-5F60-804C-8E06-189C9143E9B1}"/>
              </a:ext>
            </a:extLst>
          </p:cNvPr>
          <p:cNvSpPr/>
          <p:nvPr/>
        </p:nvSpPr>
        <p:spPr>
          <a:xfrm>
            <a:off x="10591292" y="455782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1958E58-9A8A-CD42-A5DA-D73819B61CE3}"/>
              </a:ext>
            </a:extLst>
          </p:cNvPr>
          <p:cNvSpPr/>
          <p:nvPr/>
        </p:nvSpPr>
        <p:spPr>
          <a:xfrm>
            <a:off x="10327349" y="502034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C6DFB17-9AB6-4348-835D-626587016212}"/>
              </a:ext>
            </a:extLst>
          </p:cNvPr>
          <p:cNvSpPr/>
          <p:nvPr/>
        </p:nvSpPr>
        <p:spPr>
          <a:xfrm>
            <a:off x="10720832" y="475815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7D55D91-7A73-7346-9833-AD6A8CE31CDB}"/>
              </a:ext>
            </a:extLst>
          </p:cNvPr>
          <p:cNvSpPr/>
          <p:nvPr/>
        </p:nvSpPr>
        <p:spPr>
          <a:xfrm>
            <a:off x="10227368" y="49562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CD42E0A-CB92-CA43-9A96-0681FF90A286}"/>
              </a:ext>
            </a:extLst>
          </p:cNvPr>
          <p:cNvSpPr/>
          <p:nvPr/>
        </p:nvSpPr>
        <p:spPr>
          <a:xfrm>
            <a:off x="10563177" y="48522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99232DD-D9C5-A44A-9436-CD337F9979EE}"/>
              </a:ext>
            </a:extLst>
          </p:cNvPr>
          <p:cNvSpPr/>
          <p:nvPr/>
        </p:nvSpPr>
        <p:spPr>
          <a:xfrm>
            <a:off x="10960732" y="452078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6F6E4F5-713E-A843-BF0E-AACBD0A0D5FE}"/>
              </a:ext>
            </a:extLst>
          </p:cNvPr>
          <p:cNvSpPr/>
          <p:nvPr/>
        </p:nvSpPr>
        <p:spPr>
          <a:xfrm>
            <a:off x="10532106" y="47479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BAD260F-148C-174A-9332-4C3F6F0BDB26}"/>
              </a:ext>
            </a:extLst>
          </p:cNvPr>
          <p:cNvSpPr/>
          <p:nvPr/>
        </p:nvSpPr>
        <p:spPr>
          <a:xfrm>
            <a:off x="10721882" y="44197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964AD02-CF5A-CC4F-81FA-8179CF1BB8FB}"/>
              </a:ext>
            </a:extLst>
          </p:cNvPr>
          <p:cNvSpPr/>
          <p:nvPr/>
        </p:nvSpPr>
        <p:spPr>
          <a:xfrm>
            <a:off x="10874282" y="45721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99D56AC-6F97-434F-BA6B-998207CE560D}"/>
              </a:ext>
            </a:extLst>
          </p:cNvPr>
          <p:cNvSpPr/>
          <p:nvPr/>
        </p:nvSpPr>
        <p:spPr>
          <a:xfrm>
            <a:off x="10448613" y="497493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F6B8496-35E2-B048-B3CB-4DDF4A168C09}"/>
              </a:ext>
            </a:extLst>
          </p:cNvPr>
          <p:cNvSpPr/>
          <p:nvPr/>
        </p:nvSpPr>
        <p:spPr>
          <a:xfrm>
            <a:off x="10743692" y="471022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AE38AEE-EB2F-8F4A-B4BB-61F0F9869C41}"/>
              </a:ext>
            </a:extLst>
          </p:cNvPr>
          <p:cNvSpPr/>
          <p:nvPr/>
        </p:nvSpPr>
        <p:spPr>
          <a:xfrm>
            <a:off x="10479749" y="517274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3CE133E-8CB4-CE4E-BF8E-9BE9AE820186}"/>
              </a:ext>
            </a:extLst>
          </p:cNvPr>
          <p:cNvSpPr/>
          <p:nvPr/>
        </p:nvSpPr>
        <p:spPr>
          <a:xfrm>
            <a:off x="10873232" y="491055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548D93B-EE3B-D947-8CEA-FACF2EC6C9AD}"/>
              </a:ext>
            </a:extLst>
          </p:cNvPr>
          <p:cNvSpPr/>
          <p:nvPr/>
        </p:nvSpPr>
        <p:spPr>
          <a:xfrm>
            <a:off x="10715577" y="50046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AC7BBBE-A34E-4A48-A8C1-4A017CDA375C}"/>
              </a:ext>
            </a:extLst>
          </p:cNvPr>
          <p:cNvSpPr/>
          <p:nvPr/>
        </p:nvSpPr>
        <p:spPr>
          <a:xfrm>
            <a:off x="11113132" y="467318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CEF843-73B9-214B-AAA0-B7E4CD09596D}"/>
              </a:ext>
            </a:extLst>
          </p:cNvPr>
          <p:cNvSpPr/>
          <p:nvPr/>
        </p:nvSpPr>
        <p:spPr>
          <a:xfrm>
            <a:off x="10874282" y="45721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68FF496-750B-D549-AB75-70268F9691EB}"/>
              </a:ext>
            </a:extLst>
          </p:cNvPr>
          <p:cNvSpPr/>
          <p:nvPr/>
        </p:nvSpPr>
        <p:spPr>
          <a:xfrm>
            <a:off x="11026682" y="47245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AE43DAD-0562-7746-B799-622C103772EB}"/>
              </a:ext>
            </a:extLst>
          </p:cNvPr>
          <p:cNvSpPr/>
          <p:nvPr/>
        </p:nvSpPr>
        <p:spPr>
          <a:xfrm>
            <a:off x="8220748" y="209847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713B7DA-F8CB-7B46-9587-93F01AC169B4}"/>
              </a:ext>
            </a:extLst>
          </p:cNvPr>
          <p:cNvSpPr/>
          <p:nvPr/>
        </p:nvSpPr>
        <p:spPr>
          <a:xfrm>
            <a:off x="8126142" y="243475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CB90BD-0B1B-5E4D-9494-0FE8D35BD1F3}"/>
              </a:ext>
            </a:extLst>
          </p:cNvPr>
          <p:cNvSpPr/>
          <p:nvPr/>
        </p:nvSpPr>
        <p:spPr>
          <a:xfrm>
            <a:off x="8620933" y="17918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D182AF1-A70D-D644-8FD8-39C6E919895C}"/>
              </a:ext>
            </a:extLst>
          </p:cNvPr>
          <p:cNvSpPr/>
          <p:nvPr/>
        </p:nvSpPr>
        <p:spPr>
          <a:xfrm>
            <a:off x="8188402" y="19794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DF38D07-4D0F-754F-B1CC-02C899D2DBBB}"/>
              </a:ext>
            </a:extLst>
          </p:cNvPr>
          <p:cNvSpPr/>
          <p:nvPr/>
        </p:nvSpPr>
        <p:spPr>
          <a:xfrm>
            <a:off x="7812094" y="224130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F9F4496C-E41D-1640-A020-8B77CA26F54A}"/>
              </a:ext>
            </a:extLst>
          </p:cNvPr>
          <p:cNvSpPr/>
          <p:nvPr/>
        </p:nvSpPr>
        <p:spPr>
          <a:xfrm>
            <a:off x="7842047" y="196815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2E582C2-3713-8E42-9922-F27D8237FBB3}"/>
              </a:ext>
            </a:extLst>
          </p:cNvPr>
          <p:cNvSpPr/>
          <p:nvPr/>
        </p:nvSpPr>
        <p:spPr>
          <a:xfrm>
            <a:off x="8433583" y="198885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8D7BB80-64B0-FF49-9EA7-69A207D2AE2A}"/>
              </a:ext>
            </a:extLst>
          </p:cNvPr>
          <p:cNvSpPr/>
          <p:nvPr/>
        </p:nvSpPr>
        <p:spPr>
          <a:xfrm>
            <a:off x="8127404" y="1737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9745755C-B15E-CB40-81A8-561337A1565B}"/>
              </a:ext>
            </a:extLst>
          </p:cNvPr>
          <p:cNvSpPr/>
          <p:nvPr/>
        </p:nvSpPr>
        <p:spPr>
          <a:xfrm>
            <a:off x="9176806" y="20627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FC51F70-1772-E146-A0A1-C36674C8E8B6}"/>
              </a:ext>
            </a:extLst>
          </p:cNvPr>
          <p:cNvSpPr/>
          <p:nvPr/>
        </p:nvSpPr>
        <p:spPr>
          <a:xfrm>
            <a:off x="8691650" y="160389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EB49F56-71D9-F84F-A263-D5F51D6E382A}"/>
              </a:ext>
            </a:extLst>
          </p:cNvPr>
          <p:cNvSpPr/>
          <p:nvPr/>
        </p:nvSpPr>
        <p:spPr>
          <a:xfrm>
            <a:off x="8427707" y="20664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D98B63F6-02BC-6849-B470-BBD9265909E4}"/>
              </a:ext>
            </a:extLst>
          </p:cNvPr>
          <p:cNvSpPr/>
          <p:nvPr/>
        </p:nvSpPr>
        <p:spPr>
          <a:xfrm>
            <a:off x="8821190" y="18042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51861DA-75AC-DA41-A6FB-20C2E49B6508}"/>
              </a:ext>
            </a:extLst>
          </p:cNvPr>
          <p:cNvSpPr/>
          <p:nvPr/>
        </p:nvSpPr>
        <p:spPr>
          <a:xfrm>
            <a:off x="8319321" y="227351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D4B184C-9168-6E46-9ABE-6964F5947715}"/>
              </a:ext>
            </a:extLst>
          </p:cNvPr>
          <p:cNvSpPr/>
          <p:nvPr/>
        </p:nvSpPr>
        <p:spPr>
          <a:xfrm>
            <a:off x="8049002" y="20506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D96ED12-93E1-7244-AC03-C487731B8628}"/>
              </a:ext>
            </a:extLst>
          </p:cNvPr>
          <p:cNvSpPr/>
          <p:nvPr/>
        </p:nvSpPr>
        <p:spPr>
          <a:xfrm>
            <a:off x="9061090" y="156685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E5F85D87-64D7-7742-9D50-D4E049BD113C}"/>
              </a:ext>
            </a:extLst>
          </p:cNvPr>
          <p:cNvSpPr/>
          <p:nvPr/>
        </p:nvSpPr>
        <p:spPr>
          <a:xfrm>
            <a:off x="8135390" y="22380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38AA5BCD-5274-E242-9D02-31EAD08D184B}"/>
              </a:ext>
            </a:extLst>
          </p:cNvPr>
          <p:cNvSpPr/>
          <p:nvPr/>
        </p:nvSpPr>
        <p:spPr>
          <a:xfrm>
            <a:off x="8232836" y="18763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36E4E9E-9EDB-0F4B-B8A0-133F29AB3F05}"/>
              </a:ext>
            </a:extLst>
          </p:cNvPr>
          <p:cNvSpPr/>
          <p:nvPr/>
        </p:nvSpPr>
        <p:spPr>
          <a:xfrm>
            <a:off x="8309058" y="198208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98844BF-F058-5347-A9FB-5C188FD7F490}"/>
              </a:ext>
            </a:extLst>
          </p:cNvPr>
          <p:cNvSpPr/>
          <p:nvPr/>
        </p:nvSpPr>
        <p:spPr>
          <a:xfrm>
            <a:off x="8548971" y="20210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4D73788-943E-4A48-AF00-0A719B8AD114}"/>
              </a:ext>
            </a:extLst>
          </p:cNvPr>
          <p:cNvSpPr/>
          <p:nvPr/>
        </p:nvSpPr>
        <p:spPr>
          <a:xfrm>
            <a:off x="8937551" y="185367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642BB911-4CFB-F94D-A8D0-2833D9FBACB2}"/>
              </a:ext>
            </a:extLst>
          </p:cNvPr>
          <p:cNvSpPr/>
          <p:nvPr/>
        </p:nvSpPr>
        <p:spPr>
          <a:xfrm>
            <a:off x="8580107" y="2218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5400222-9A10-F244-BC75-1FF58B502A7F}"/>
              </a:ext>
            </a:extLst>
          </p:cNvPr>
          <p:cNvSpPr/>
          <p:nvPr/>
        </p:nvSpPr>
        <p:spPr>
          <a:xfrm>
            <a:off x="8973590" y="19566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480728F-C286-3C48-AEE7-4203E43B57FB}"/>
              </a:ext>
            </a:extLst>
          </p:cNvPr>
          <p:cNvSpPr/>
          <p:nvPr/>
        </p:nvSpPr>
        <p:spPr>
          <a:xfrm>
            <a:off x="8815935" y="20506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7792651-9339-9B4F-A5CC-FA07B4AE9211}"/>
              </a:ext>
            </a:extLst>
          </p:cNvPr>
          <p:cNvSpPr/>
          <p:nvPr/>
        </p:nvSpPr>
        <p:spPr>
          <a:xfrm>
            <a:off x="8791842" y="196266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0767E50-A481-B846-A005-C8D4CDAC87E0}"/>
              </a:ext>
            </a:extLst>
          </p:cNvPr>
          <p:cNvSpPr/>
          <p:nvPr/>
        </p:nvSpPr>
        <p:spPr>
          <a:xfrm>
            <a:off x="8882111" y="167353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AB5B80B3-C7F4-7145-A64F-B737D1B85AC0}"/>
              </a:ext>
            </a:extLst>
          </p:cNvPr>
          <p:cNvSpPr/>
          <p:nvPr/>
        </p:nvSpPr>
        <p:spPr>
          <a:xfrm>
            <a:off x="9127040" y="17705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11E115C-9EFB-3048-8ABF-DB6443EDCA3E}"/>
              </a:ext>
            </a:extLst>
          </p:cNvPr>
          <p:cNvSpPr/>
          <p:nvPr/>
        </p:nvSpPr>
        <p:spPr>
          <a:xfrm>
            <a:off x="8373148" y="225087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ECF38E5-1F3C-3943-95B6-1C06D4B92770}"/>
              </a:ext>
            </a:extLst>
          </p:cNvPr>
          <p:cNvSpPr/>
          <p:nvPr/>
        </p:nvSpPr>
        <p:spPr>
          <a:xfrm>
            <a:off x="8256944" y="25398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0CF715B-5FB8-EC46-83B7-C59654E386C7}"/>
              </a:ext>
            </a:extLst>
          </p:cNvPr>
          <p:cNvSpPr/>
          <p:nvPr/>
        </p:nvSpPr>
        <p:spPr>
          <a:xfrm>
            <a:off x="8773333" y="19442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6CF025-F951-834C-995D-0906865F37DC}"/>
              </a:ext>
            </a:extLst>
          </p:cNvPr>
          <p:cNvSpPr/>
          <p:nvPr/>
        </p:nvSpPr>
        <p:spPr>
          <a:xfrm>
            <a:off x="9022649" y="24181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E3A46DD1-456C-424C-85AE-5AD63E558020}"/>
              </a:ext>
            </a:extLst>
          </p:cNvPr>
          <p:cNvSpPr/>
          <p:nvPr/>
        </p:nvSpPr>
        <p:spPr>
          <a:xfrm>
            <a:off x="7964494" y="239370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9D0CC40-DE49-BC4C-B0D7-DA40E78053A0}"/>
              </a:ext>
            </a:extLst>
          </p:cNvPr>
          <p:cNvSpPr/>
          <p:nvPr/>
        </p:nvSpPr>
        <p:spPr>
          <a:xfrm>
            <a:off x="7983348" y="22609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0860AC-EAE9-5D45-B3EF-D4C86AD87D1A}"/>
              </a:ext>
            </a:extLst>
          </p:cNvPr>
          <p:cNvSpPr/>
          <p:nvPr/>
        </p:nvSpPr>
        <p:spPr>
          <a:xfrm>
            <a:off x="8585983" y="214125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961EE1E-463E-6542-A6D6-B82D3B915C49}"/>
              </a:ext>
            </a:extLst>
          </p:cNvPr>
          <p:cNvSpPr/>
          <p:nvPr/>
        </p:nvSpPr>
        <p:spPr>
          <a:xfrm>
            <a:off x="8279804" y="18902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461E7B9-F6D6-A145-B23D-4481D8EC97C0}"/>
              </a:ext>
            </a:extLst>
          </p:cNvPr>
          <p:cNvSpPr/>
          <p:nvPr/>
        </p:nvSpPr>
        <p:spPr>
          <a:xfrm>
            <a:off x="8548971" y="20210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5AC6F4B-7A40-9C46-A6ED-6B338C366F43}"/>
              </a:ext>
            </a:extLst>
          </p:cNvPr>
          <p:cNvSpPr/>
          <p:nvPr/>
        </p:nvSpPr>
        <p:spPr>
          <a:xfrm>
            <a:off x="8701371" y="188513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DC2F2D2-01EB-BC45-B8E5-41FB2A3CB2E8}"/>
              </a:ext>
            </a:extLst>
          </p:cNvPr>
          <p:cNvSpPr/>
          <p:nvPr/>
        </p:nvSpPr>
        <p:spPr>
          <a:xfrm>
            <a:off x="8580107" y="2218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E67682A8-30B6-F849-9731-AE20C005EDEA}"/>
              </a:ext>
            </a:extLst>
          </p:cNvPr>
          <p:cNvSpPr/>
          <p:nvPr/>
        </p:nvSpPr>
        <p:spPr>
          <a:xfrm>
            <a:off x="8973590" y="19566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5B9CD8A8-742B-A540-BDF4-E38FB7E8F894}"/>
              </a:ext>
            </a:extLst>
          </p:cNvPr>
          <p:cNvSpPr/>
          <p:nvPr/>
        </p:nvSpPr>
        <p:spPr>
          <a:xfrm>
            <a:off x="8471721" y="242591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87FD6D5-4C09-5249-B934-6F1EEEBBB23F}"/>
              </a:ext>
            </a:extLst>
          </p:cNvPr>
          <p:cNvSpPr/>
          <p:nvPr/>
        </p:nvSpPr>
        <p:spPr>
          <a:xfrm>
            <a:off x="8201402" y="22030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40B2F22-36D2-E54B-A89E-FA0AACFCD3A6}"/>
              </a:ext>
            </a:extLst>
          </p:cNvPr>
          <p:cNvSpPr/>
          <p:nvPr/>
        </p:nvSpPr>
        <p:spPr>
          <a:xfrm>
            <a:off x="9048072" y="26284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B2AB91F-6219-0741-AF25-33EC26D02BE1}"/>
              </a:ext>
            </a:extLst>
          </p:cNvPr>
          <p:cNvSpPr/>
          <p:nvPr/>
        </p:nvSpPr>
        <p:spPr>
          <a:xfrm>
            <a:off x="8287790" y="23904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D388C8B-064B-774E-9CAA-FF02D84F62B5}"/>
              </a:ext>
            </a:extLst>
          </p:cNvPr>
          <p:cNvSpPr/>
          <p:nvPr/>
        </p:nvSpPr>
        <p:spPr>
          <a:xfrm>
            <a:off x="8385236" y="20287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2CA0B4F-76EB-BF43-A13A-4EA121D84BE5}"/>
              </a:ext>
            </a:extLst>
          </p:cNvPr>
          <p:cNvSpPr/>
          <p:nvPr/>
        </p:nvSpPr>
        <p:spPr>
          <a:xfrm>
            <a:off x="8845347" y="215143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B1CAFAC1-AA8A-6E4B-9DF7-C6EDBB417965}"/>
              </a:ext>
            </a:extLst>
          </p:cNvPr>
          <p:cNvSpPr/>
          <p:nvPr/>
        </p:nvSpPr>
        <p:spPr>
          <a:xfrm>
            <a:off x="8701371" y="21734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50D5685-49D6-B44D-954B-3FEC61A94FAF}"/>
              </a:ext>
            </a:extLst>
          </p:cNvPr>
          <p:cNvSpPr/>
          <p:nvPr/>
        </p:nvSpPr>
        <p:spPr>
          <a:xfrm>
            <a:off x="9089951" y="200607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E9F2313-0E35-A94B-AE9B-F7D8B9C9D1EB}"/>
              </a:ext>
            </a:extLst>
          </p:cNvPr>
          <p:cNvSpPr/>
          <p:nvPr/>
        </p:nvSpPr>
        <p:spPr>
          <a:xfrm>
            <a:off x="8732507" y="23712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87B7892-F12D-2A4E-8B38-3B97CE317834}"/>
              </a:ext>
            </a:extLst>
          </p:cNvPr>
          <p:cNvSpPr/>
          <p:nvPr/>
        </p:nvSpPr>
        <p:spPr>
          <a:xfrm>
            <a:off x="9125990" y="21090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9F80767E-4612-0147-9949-0010585B4245}"/>
              </a:ext>
            </a:extLst>
          </p:cNvPr>
          <p:cNvSpPr/>
          <p:nvPr/>
        </p:nvSpPr>
        <p:spPr>
          <a:xfrm>
            <a:off x="8968335" y="22030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FDF00D-9129-794F-B17C-DB642B144834}"/>
              </a:ext>
            </a:extLst>
          </p:cNvPr>
          <p:cNvSpPr/>
          <p:nvPr/>
        </p:nvSpPr>
        <p:spPr>
          <a:xfrm>
            <a:off x="8944242" y="211506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2CA595E-6F68-D540-80AB-E04EAD604A4A}"/>
              </a:ext>
            </a:extLst>
          </p:cNvPr>
          <p:cNvSpPr/>
          <p:nvPr/>
        </p:nvSpPr>
        <p:spPr>
          <a:xfrm>
            <a:off x="9034511" y="182593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81DCBA79-4480-4947-84D0-D29772D74457}"/>
              </a:ext>
            </a:extLst>
          </p:cNvPr>
          <p:cNvSpPr/>
          <p:nvPr/>
        </p:nvSpPr>
        <p:spPr>
          <a:xfrm>
            <a:off x="8485874" y="16891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D96E8C-9715-9E40-9C80-6AAD7F0FD7F7}"/>
              </a:ext>
            </a:extLst>
          </p:cNvPr>
          <p:cNvSpPr/>
          <p:nvPr/>
        </p:nvSpPr>
        <p:spPr>
          <a:xfrm>
            <a:off x="8525548" y="240327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C2D1BE9-8A71-4A4A-BF8B-F804B1DC09FA}"/>
              </a:ext>
            </a:extLst>
          </p:cNvPr>
          <p:cNvSpPr/>
          <p:nvPr/>
        </p:nvSpPr>
        <p:spPr>
          <a:xfrm>
            <a:off x="8295111" y="268033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A6C638FB-BAFE-F94F-96F2-71D179E8F924}"/>
              </a:ext>
            </a:extLst>
          </p:cNvPr>
          <p:cNvSpPr/>
          <p:nvPr/>
        </p:nvSpPr>
        <p:spPr>
          <a:xfrm>
            <a:off x="8925733" y="20966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BCCD4807-BFCE-304F-918E-3B7B50C5A44E}"/>
              </a:ext>
            </a:extLst>
          </p:cNvPr>
          <p:cNvSpPr/>
          <p:nvPr/>
        </p:nvSpPr>
        <p:spPr>
          <a:xfrm>
            <a:off x="8715524" y="208601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B3FE36A-5A9E-214B-97CC-AD2919261B2F}"/>
              </a:ext>
            </a:extLst>
          </p:cNvPr>
          <p:cNvSpPr/>
          <p:nvPr/>
        </p:nvSpPr>
        <p:spPr>
          <a:xfrm>
            <a:off x="8116894" y="254610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9FD86F8-307A-4F44-B60F-0E5DEFCC6269}"/>
              </a:ext>
            </a:extLst>
          </p:cNvPr>
          <p:cNvSpPr/>
          <p:nvPr/>
        </p:nvSpPr>
        <p:spPr>
          <a:xfrm>
            <a:off x="8146847" y="227295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4F0BC23-7173-1940-ABE1-E6877AF5348A}"/>
              </a:ext>
            </a:extLst>
          </p:cNvPr>
          <p:cNvSpPr/>
          <p:nvPr/>
        </p:nvSpPr>
        <p:spPr>
          <a:xfrm>
            <a:off x="8738383" y="229365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2CE95E2-1D3B-3C4B-A13D-E64195803E58}"/>
              </a:ext>
            </a:extLst>
          </p:cNvPr>
          <p:cNvSpPr/>
          <p:nvPr/>
        </p:nvSpPr>
        <p:spPr>
          <a:xfrm>
            <a:off x="8421281" y="181989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F8C5BDE3-33C5-4445-82F0-98F87554B23B}"/>
              </a:ext>
            </a:extLst>
          </p:cNvPr>
          <p:cNvSpPr/>
          <p:nvPr/>
        </p:nvSpPr>
        <p:spPr>
          <a:xfrm>
            <a:off x="8701371" y="21734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141EC85A-7607-CD47-AE67-10E7EA640736}"/>
              </a:ext>
            </a:extLst>
          </p:cNvPr>
          <p:cNvSpPr/>
          <p:nvPr/>
        </p:nvSpPr>
        <p:spPr>
          <a:xfrm>
            <a:off x="8996450" y="190869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8C8068E-E7C9-854C-8EA4-D41012B245CA}"/>
              </a:ext>
            </a:extLst>
          </p:cNvPr>
          <p:cNvSpPr/>
          <p:nvPr/>
        </p:nvSpPr>
        <p:spPr>
          <a:xfrm>
            <a:off x="8732507" y="23712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844F4AF2-3159-D74F-9456-075661EBB283}"/>
              </a:ext>
            </a:extLst>
          </p:cNvPr>
          <p:cNvSpPr/>
          <p:nvPr/>
        </p:nvSpPr>
        <p:spPr>
          <a:xfrm>
            <a:off x="9125990" y="21090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9DBC92EC-1762-0D42-BCF9-1155DCF2AE57}"/>
              </a:ext>
            </a:extLst>
          </p:cNvPr>
          <p:cNvSpPr/>
          <p:nvPr/>
        </p:nvSpPr>
        <p:spPr>
          <a:xfrm>
            <a:off x="8624121" y="257831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F5F6B20-0BF0-224C-8D84-87DEAD5BA594}"/>
              </a:ext>
            </a:extLst>
          </p:cNvPr>
          <p:cNvSpPr/>
          <p:nvPr/>
        </p:nvSpPr>
        <p:spPr>
          <a:xfrm>
            <a:off x="8353802" y="23554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B1419F0A-0BEE-8D48-8A1A-E323312EE2BB}"/>
              </a:ext>
            </a:extLst>
          </p:cNvPr>
          <p:cNvSpPr/>
          <p:nvPr/>
        </p:nvSpPr>
        <p:spPr>
          <a:xfrm>
            <a:off x="9365890" y="187165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86E6D5E-BFD5-B341-98B6-4A3107EFF714}"/>
              </a:ext>
            </a:extLst>
          </p:cNvPr>
          <p:cNvSpPr/>
          <p:nvPr/>
        </p:nvSpPr>
        <p:spPr>
          <a:xfrm>
            <a:off x="8440190" y="25428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0A7E445F-6ECA-B14D-9357-5C703D4A1022}"/>
              </a:ext>
            </a:extLst>
          </p:cNvPr>
          <p:cNvSpPr/>
          <p:nvPr/>
        </p:nvSpPr>
        <p:spPr>
          <a:xfrm>
            <a:off x="8537636" y="21811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C3B0C214-AF49-C846-AC50-780D0C76A8DE}"/>
              </a:ext>
            </a:extLst>
          </p:cNvPr>
          <p:cNvSpPr/>
          <p:nvPr/>
        </p:nvSpPr>
        <p:spPr>
          <a:xfrm>
            <a:off x="8608842" y="224611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99FE8EA-49A0-F34A-ACD1-F40B92514B48}"/>
              </a:ext>
            </a:extLst>
          </p:cNvPr>
          <p:cNvSpPr/>
          <p:nvPr/>
        </p:nvSpPr>
        <p:spPr>
          <a:xfrm>
            <a:off x="8853771" y="23258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A1FABE1-045F-4E40-882D-5FF614D565CA}"/>
              </a:ext>
            </a:extLst>
          </p:cNvPr>
          <p:cNvSpPr/>
          <p:nvPr/>
        </p:nvSpPr>
        <p:spPr>
          <a:xfrm>
            <a:off x="9271324" y="24133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2BE116BE-A9F2-6846-A8FE-6111EAA13B90}"/>
              </a:ext>
            </a:extLst>
          </p:cNvPr>
          <p:cNvSpPr/>
          <p:nvPr/>
        </p:nvSpPr>
        <p:spPr>
          <a:xfrm>
            <a:off x="8884907" y="25236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E04AE5E1-E864-AE4E-99DD-A8C24F15FAA7}"/>
              </a:ext>
            </a:extLst>
          </p:cNvPr>
          <p:cNvSpPr/>
          <p:nvPr/>
        </p:nvSpPr>
        <p:spPr>
          <a:xfrm>
            <a:off x="9278390" y="226142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1CBB4627-5266-2341-9A8D-0317859BD12E}"/>
              </a:ext>
            </a:extLst>
          </p:cNvPr>
          <p:cNvSpPr/>
          <p:nvPr/>
        </p:nvSpPr>
        <p:spPr>
          <a:xfrm>
            <a:off x="9120735" y="235549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CAE2835-996F-9B4A-969F-9E199430B524}"/>
              </a:ext>
            </a:extLst>
          </p:cNvPr>
          <p:cNvSpPr/>
          <p:nvPr/>
        </p:nvSpPr>
        <p:spPr>
          <a:xfrm>
            <a:off x="9096642" y="226746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9671CEB-E643-9C4A-B1A5-18420090DC07}"/>
              </a:ext>
            </a:extLst>
          </p:cNvPr>
          <p:cNvSpPr/>
          <p:nvPr/>
        </p:nvSpPr>
        <p:spPr>
          <a:xfrm>
            <a:off x="9186911" y="197833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E1A58A2-4BA0-EC4C-84A5-D3582C8BB051}"/>
              </a:ext>
            </a:extLst>
          </p:cNvPr>
          <p:cNvSpPr/>
          <p:nvPr/>
        </p:nvSpPr>
        <p:spPr>
          <a:xfrm>
            <a:off x="9504613" y="210571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Arrow Connector 210">
            <a:extLst>
              <a:ext uri="{FF2B5EF4-FFF2-40B4-BE49-F238E27FC236}">
                <a16:creationId xmlns:a16="http://schemas.microsoft.com/office/drawing/2014/main" id="{29987E31-DE7D-144D-AED1-1C0A73E88839}"/>
              </a:ext>
            </a:extLst>
          </p:cNvPr>
          <p:cNvCxnSpPr>
            <a:cxnSpLocks/>
          </p:cNvCxnSpPr>
          <p:nvPr/>
        </p:nvCxnSpPr>
        <p:spPr>
          <a:xfrm flipV="1">
            <a:off x="9521701" y="2169476"/>
            <a:ext cx="531036" cy="1387043"/>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D7B0D6FB-9EDF-5741-AB6A-2A28F705A4DC}"/>
              </a:ext>
            </a:extLst>
          </p:cNvPr>
          <p:cNvCxnSpPr>
            <a:cxnSpLocks/>
          </p:cNvCxnSpPr>
          <p:nvPr/>
        </p:nvCxnSpPr>
        <p:spPr>
          <a:xfrm flipV="1">
            <a:off x="8955255" y="3619358"/>
            <a:ext cx="531036" cy="1387043"/>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71D7441-A6F7-CF4B-BAA2-AEFBC930B3AE}"/>
              </a:ext>
            </a:extLst>
          </p:cNvPr>
          <p:cNvCxnSpPr>
            <a:cxnSpLocks/>
            <a:stCxn id="182" idx="4"/>
            <a:endCxn id="195" idx="1"/>
          </p:cNvCxnSpPr>
          <p:nvPr/>
        </p:nvCxnSpPr>
        <p:spPr>
          <a:xfrm>
            <a:off x="7780958" y="2371210"/>
            <a:ext cx="1027702" cy="25976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75FF0B32-655F-FD42-816D-A59129E6DFFD}"/>
              </a:ext>
            </a:extLst>
          </p:cNvPr>
          <p:cNvCxnSpPr>
            <a:cxnSpLocks/>
          </p:cNvCxnSpPr>
          <p:nvPr/>
        </p:nvCxnSpPr>
        <p:spPr>
          <a:xfrm flipH="1" flipV="1">
            <a:off x="8249957" y="3718612"/>
            <a:ext cx="508170" cy="1284600"/>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D3D3984A-F81E-4B4B-99E9-8BE33916283E}"/>
              </a:ext>
            </a:extLst>
          </p:cNvPr>
          <p:cNvCxnSpPr>
            <a:cxnSpLocks/>
          </p:cNvCxnSpPr>
          <p:nvPr/>
        </p:nvCxnSpPr>
        <p:spPr>
          <a:xfrm flipH="1" flipV="1">
            <a:off x="7732987" y="2400933"/>
            <a:ext cx="508170" cy="1284600"/>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77EB626B-852C-B44D-B493-C4ACBBD193D1}"/>
              </a:ext>
            </a:extLst>
          </p:cNvPr>
          <p:cNvSpPr/>
          <p:nvPr/>
        </p:nvSpPr>
        <p:spPr>
          <a:xfrm>
            <a:off x="7541819" y="39164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E7D68CC2-D01F-A248-83DC-8EA28D0903A5}"/>
              </a:ext>
            </a:extLst>
          </p:cNvPr>
          <p:cNvSpPr/>
          <p:nvPr/>
        </p:nvSpPr>
        <p:spPr>
          <a:xfrm>
            <a:off x="7572955" y="41142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C25D339-F3B4-6B46-8DED-D10627DC3D02}"/>
              </a:ext>
            </a:extLst>
          </p:cNvPr>
          <p:cNvSpPr/>
          <p:nvPr/>
        </p:nvSpPr>
        <p:spPr>
          <a:xfrm>
            <a:off x="7303762" y="379363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E923ED25-82DE-C54F-8F32-22807944CF22}"/>
              </a:ext>
            </a:extLst>
          </p:cNvPr>
          <p:cNvSpPr/>
          <p:nvPr/>
        </p:nvSpPr>
        <p:spPr>
          <a:xfrm>
            <a:off x="7245362" y="4068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A8EBE45-A111-BC41-9B32-FF2D1ABAF63E}"/>
              </a:ext>
            </a:extLst>
          </p:cNvPr>
          <p:cNvSpPr/>
          <p:nvPr/>
        </p:nvSpPr>
        <p:spPr>
          <a:xfrm>
            <a:off x="7808783" y="394610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C4BF1AA-4D18-9E4B-B50B-605C2E861D1C}"/>
              </a:ext>
            </a:extLst>
          </p:cNvPr>
          <p:cNvSpPr/>
          <p:nvPr/>
        </p:nvSpPr>
        <p:spPr>
          <a:xfrm>
            <a:off x="7247533" y="398665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38E5921F-D480-7749-9A81-4CBC6A9D661A}"/>
              </a:ext>
            </a:extLst>
          </p:cNvPr>
          <p:cNvSpPr/>
          <p:nvPr/>
        </p:nvSpPr>
        <p:spPr>
          <a:xfrm>
            <a:off x="7008683" y="388560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846FCA49-9184-494D-9B6B-BE1B3487C6C7}"/>
              </a:ext>
            </a:extLst>
          </p:cNvPr>
          <p:cNvSpPr/>
          <p:nvPr/>
        </p:nvSpPr>
        <p:spPr>
          <a:xfrm>
            <a:off x="7161083" y="403800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44A5473-043C-7049-B339-CCB87BEF1A30}"/>
              </a:ext>
            </a:extLst>
          </p:cNvPr>
          <p:cNvSpPr/>
          <p:nvPr/>
        </p:nvSpPr>
        <p:spPr>
          <a:xfrm>
            <a:off x="7694219" y="406881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C87336D-B595-4A45-9A47-48FB5DC3B76A}"/>
              </a:ext>
            </a:extLst>
          </p:cNvPr>
          <p:cNvSpPr/>
          <p:nvPr/>
        </p:nvSpPr>
        <p:spPr>
          <a:xfrm>
            <a:off x="7399933" y="413905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3A96241E-1398-4045-82DA-71A51AEAE358}"/>
              </a:ext>
            </a:extLst>
          </p:cNvPr>
          <p:cNvSpPr/>
          <p:nvPr/>
        </p:nvSpPr>
        <p:spPr>
          <a:xfrm>
            <a:off x="7161083" y="403800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8301EDD9-8E62-C642-A5B0-D288D102E39F}"/>
              </a:ext>
            </a:extLst>
          </p:cNvPr>
          <p:cNvSpPr/>
          <p:nvPr/>
        </p:nvSpPr>
        <p:spPr>
          <a:xfrm>
            <a:off x="6951099" y="35756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8D845E0A-E394-4246-925B-8FAA9B481335}"/>
              </a:ext>
            </a:extLst>
          </p:cNvPr>
          <p:cNvSpPr/>
          <p:nvPr/>
        </p:nvSpPr>
        <p:spPr>
          <a:xfrm>
            <a:off x="6982235" y="377341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CE4C93F-B024-5B46-BD8F-04265E3D603F}"/>
              </a:ext>
            </a:extLst>
          </p:cNvPr>
          <p:cNvSpPr/>
          <p:nvPr/>
        </p:nvSpPr>
        <p:spPr>
          <a:xfrm>
            <a:off x="7218063" y="360530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687B5B6-49BA-494C-9EAD-842D055E9F0B}"/>
              </a:ext>
            </a:extLst>
          </p:cNvPr>
          <p:cNvSpPr/>
          <p:nvPr/>
        </p:nvSpPr>
        <p:spPr>
          <a:xfrm>
            <a:off x="7103499" y="37280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D73F217B-8754-DB43-9958-C08D8267A0BD}"/>
              </a:ext>
            </a:extLst>
          </p:cNvPr>
          <p:cNvSpPr/>
          <p:nvPr/>
        </p:nvSpPr>
        <p:spPr>
          <a:xfrm>
            <a:off x="7134635" y="392581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5452BE4-07E4-4043-87FA-D4425FC6BCC5}"/>
              </a:ext>
            </a:extLst>
          </p:cNvPr>
          <p:cNvSpPr/>
          <p:nvPr/>
        </p:nvSpPr>
        <p:spPr>
          <a:xfrm>
            <a:off x="6948207" y="346421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Hexagon 192">
            <a:extLst>
              <a:ext uri="{FF2B5EF4-FFF2-40B4-BE49-F238E27FC236}">
                <a16:creationId xmlns:a16="http://schemas.microsoft.com/office/drawing/2014/main" id="{791B4AE2-CC3E-C843-883B-7766C3C88FBA}"/>
              </a:ext>
            </a:extLst>
          </p:cNvPr>
          <p:cNvSpPr/>
          <p:nvPr/>
        </p:nvSpPr>
        <p:spPr>
          <a:xfrm>
            <a:off x="6761004" y="1232376"/>
            <a:ext cx="2284519" cy="3064628"/>
          </a:xfrm>
          <a:custGeom>
            <a:avLst/>
            <a:gdLst>
              <a:gd name="connsiteX0" fmla="*/ 0 w 932746"/>
              <a:gd name="connsiteY0" fmla="*/ 823564 h 1647127"/>
              <a:gd name="connsiteX1" fmla="*/ 233187 w 932746"/>
              <a:gd name="connsiteY1" fmla="*/ 0 h 1647127"/>
              <a:gd name="connsiteX2" fmla="*/ 699560 w 932746"/>
              <a:gd name="connsiteY2" fmla="*/ 0 h 1647127"/>
              <a:gd name="connsiteX3" fmla="*/ 932746 w 932746"/>
              <a:gd name="connsiteY3" fmla="*/ 823564 h 1647127"/>
              <a:gd name="connsiteX4" fmla="*/ 699560 w 932746"/>
              <a:gd name="connsiteY4" fmla="*/ 1647127 h 1647127"/>
              <a:gd name="connsiteX5" fmla="*/ 233187 w 932746"/>
              <a:gd name="connsiteY5" fmla="*/ 1647127 h 1647127"/>
              <a:gd name="connsiteX6" fmla="*/ 0 w 932746"/>
              <a:gd name="connsiteY6" fmla="*/ 823564 h 1647127"/>
              <a:gd name="connsiteX0" fmla="*/ 0 w 2165198"/>
              <a:gd name="connsiteY0" fmla="*/ 823564 h 2095773"/>
              <a:gd name="connsiteX1" fmla="*/ 233187 w 2165198"/>
              <a:gd name="connsiteY1" fmla="*/ 0 h 2095773"/>
              <a:gd name="connsiteX2" fmla="*/ 699560 w 2165198"/>
              <a:gd name="connsiteY2" fmla="*/ 0 h 2095773"/>
              <a:gd name="connsiteX3" fmla="*/ 2165198 w 2165198"/>
              <a:gd name="connsiteY3" fmla="*/ 2095773 h 2095773"/>
              <a:gd name="connsiteX4" fmla="*/ 699560 w 2165198"/>
              <a:gd name="connsiteY4" fmla="*/ 1647127 h 2095773"/>
              <a:gd name="connsiteX5" fmla="*/ 233187 w 2165198"/>
              <a:gd name="connsiteY5" fmla="*/ 1647127 h 2095773"/>
              <a:gd name="connsiteX6" fmla="*/ 0 w 2165198"/>
              <a:gd name="connsiteY6" fmla="*/ 823564 h 2095773"/>
              <a:gd name="connsiteX0" fmla="*/ 0 w 2165198"/>
              <a:gd name="connsiteY0" fmla="*/ 836816 h 2109025"/>
              <a:gd name="connsiteX1" fmla="*/ 233187 w 2165198"/>
              <a:gd name="connsiteY1" fmla="*/ 13252 h 2109025"/>
              <a:gd name="connsiteX2" fmla="*/ 2157299 w 2165198"/>
              <a:gd name="connsiteY2" fmla="*/ 0 h 2109025"/>
              <a:gd name="connsiteX3" fmla="*/ 2165198 w 2165198"/>
              <a:gd name="connsiteY3" fmla="*/ 2109025 h 2109025"/>
              <a:gd name="connsiteX4" fmla="*/ 699560 w 2165198"/>
              <a:gd name="connsiteY4" fmla="*/ 1660379 h 2109025"/>
              <a:gd name="connsiteX5" fmla="*/ 233187 w 2165198"/>
              <a:gd name="connsiteY5" fmla="*/ 1660379 h 2109025"/>
              <a:gd name="connsiteX6" fmla="*/ 0 w 2165198"/>
              <a:gd name="connsiteY6" fmla="*/ 836816 h 210902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33187 w 2165198"/>
              <a:gd name="connsiteY5" fmla="*/ 1660379 h 4443335"/>
              <a:gd name="connsiteX6" fmla="*/ 0 w 2165198"/>
              <a:gd name="connsiteY6" fmla="*/ 836816 h 444333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46439 w 2165198"/>
              <a:gd name="connsiteY5" fmla="*/ 4430083 h 4443335"/>
              <a:gd name="connsiteX6" fmla="*/ 0 w 2165198"/>
              <a:gd name="connsiteY6" fmla="*/ 836816 h 4443335"/>
              <a:gd name="connsiteX0" fmla="*/ 230639 w 1932011"/>
              <a:gd name="connsiteY0" fmla="*/ 1009094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230639 w 1932011"/>
              <a:gd name="connsiteY6" fmla="*/ 1009094 h 4443335"/>
              <a:gd name="connsiteX0" fmla="*/ 18604 w 1932011"/>
              <a:gd name="connsiteY0" fmla="*/ 1035598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18604 w 1932011"/>
              <a:gd name="connsiteY6" fmla="*/ 1035598 h 4443335"/>
              <a:gd name="connsiteX0" fmla="*/ 18604 w 1932011"/>
              <a:gd name="connsiteY0" fmla="*/ 1035598 h 4430083"/>
              <a:gd name="connsiteX1" fmla="*/ 0 w 1932011"/>
              <a:gd name="connsiteY1" fmla="*/ 13252 h 4430083"/>
              <a:gd name="connsiteX2" fmla="*/ 1924112 w 1932011"/>
              <a:gd name="connsiteY2" fmla="*/ 0 h 4430083"/>
              <a:gd name="connsiteX3" fmla="*/ 1932011 w 1932011"/>
              <a:gd name="connsiteY3" fmla="*/ 2109025 h 4430083"/>
              <a:gd name="connsiteX4" fmla="*/ 418400 w 1932011"/>
              <a:gd name="connsiteY4" fmla="*/ 4400663 h 4430083"/>
              <a:gd name="connsiteX5" fmla="*/ 13252 w 1932011"/>
              <a:gd name="connsiteY5" fmla="*/ 4430083 h 4430083"/>
              <a:gd name="connsiteX6" fmla="*/ 18604 w 1932011"/>
              <a:gd name="connsiteY6" fmla="*/ 1035598 h 4430083"/>
              <a:gd name="connsiteX0" fmla="*/ 18604 w 1932011"/>
              <a:gd name="connsiteY0" fmla="*/ 1035598 h 4400663"/>
              <a:gd name="connsiteX1" fmla="*/ 0 w 1932011"/>
              <a:gd name="connsiteY1" fmla="*/ 13252 h 4400663"/>
              <a:gd name="connsiteX2" fmla="*/ 1924112 w 1932011"/>
              <a:gd name="connsiteY2" fmla="*/ 0 h 4400663"/>
              <a:gd name="connsiteX3" fmla="*/ 1932011 w 1932011"/>
              <a:gd name="connsiteY3" fmla="*/ 2109025 h 4400663"/>
              <a:gd name="connsiteX4" fmla="*/ 418400 w 1932011"/>
              <a:gd name="connsiteY4" fmla="*/ 4400663 h 4400663"/>
              <a:gd name="connsiteX5" fmla="*/ 13252 w 1932011"/>
              <a:gd name="connsiteY5" fmla="*/ 4399603 h 4400663"/>
              <a:gd name="connsiteX6" fmla="*/ 18604 w 1932011"/>
              <a:gd name="connsiteY6" fmla="*/ 1035598 h 4400663"/>
              <a:gd name="connsiteX0" fmla="*/ 18604 w 2297771"/>
              <a:gd name="connsiteY0" fmla="*/ 1035598 h 4400663"/>
              <a:gd name="connsiteX1" fmla="*/ 0 w 2297771"/>
              <a:gd name="connsiteY1" fmla="*/ 13252 h 4400663"/>
              <a:gd name="connsiteX2" fmla="*/ 1924112 w 2297771"/>
              <a:gd name="connsiteY2" fmla="*/ 0 h 4400663"/>
              <a:gd name="connsiteX3" fmla="*/ 2297771 w 2297771"/>
              <a:gd name="connsiteY3" fmla="*/ 2158901 h 4400663"/>
              <a:gd name="connsiteX4" fmla="*/ 418400 w 2297771"/>
              <a:gd name="connsiteY4" fmla="*/ 4400663 h 4400663"/>
              <a:gd name="connsiteX5" fmla="*/ 13252 w 2297771"/>
              <a:gd name="connsiteY5" fmla="*/ 4399603 h 4400663"/>
              <a:gd name="connsiteX6" fmla="*/ 18604 w 2297771"/>
              <a:gd name="connsiteY6" fmla="*/ 1035598 h 4400663"/>
              <a:gd name="connsiteX0" fmla="*/ 18604 w 2297771"/>
              <a:gd name="connsiteY0" fmla="*/ 1027285 h 4392350"/>
              <a:gd name="connsiteX1" fmla="*/ 0 w 2297771"/>
              <a:gd name="connsiteY1" fmla="*/ 4939 h 4392350"/>
              <a:gd name="connsiteX2" fmla="*/ 2106992 w 2297771"/>
              <a:gd name="connsiteY2" fmla="*/ 0 h 4392350"/>
              <a:gd name="connsiteX3" fmla="*/ 2297771 w 2297771"/>
              <a:gd name="connsiteY3" fmla="*/ 2150588 h 4392350"/>
              <a:gd name="connsiteX4" fmla="*/ 418400 w 2297771"/>
              <a:gd name="connsiteY4" fmla="*/ 4392350 h 4392350"/>
              <a:gd name="connsiteX5" fmla="*/ 13252 w 2297771"/>
              <a:gd name="connsiteY5" fmla="*/ 4391290 h 4392350"/>
              <a:gd name="connsiteX6" fmla="*/ 18604 w 2297771"/>
              <a:gd name="connsiteY6" fmla="*/ 1027285 h 4392350"/>
              <a:gd name="connsiteX0" fmla="*/ 18604 w 2297771"/>
              <a:gd name="connsiteY0" fmla="*/ 1027285 h 4391290"/>
              <a:gd name="connsiteX1" fmla="*/ 0 w 2297771"/>
              <a:gd name="connsiteY1" fmla="*/ 4939 h 4391290"/>
              <a:gd name="connsiteX2" fmla="*/ 2106992 w 2297771"/>
              <a:gd name="connsiteY2" fmla="*/ 0 h 4391290"/>
              <a:gd name="connsiteX3" fmla="*/ 2297771 w 2297771"/>
              <a:gd name="connsiteY3" fmla="*/ 2150588 h 4391290"/>
              <a:gd name="connsiteX4" fmla="*/ 13252 w 2297771"/>
              <a:gd name="connsiteY4" fmla="*/ 4391290 h 4391290"/>
              <a:gd name="connsiteX5" fmla="*/ 18604 w 2297771"/>
              <a:gd name="connsiteY5" fmla="*/ 1027285 h 4391290"/>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50588 h 3061254"/>
              <a:gd name="connsiteX4" fmla="*/ 13252 w 2297771"/>
              <a:gd name="connsiteY4" fmla="*/ 3061254 h 3061254"/>
              <a:gd name="connsiteX5" fmla="*/ 18604 w 2297771"/>
              <a:gd name="connsiteY5" fmla="*/ 1027285 h 3061254"/>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92152 h 3061254"/>
              <a:gd name="connsiteX4" fmla="*/ 13252 w 2297771"/>
              <a:gd name="connsiteY4" fmla="*/ 3061254 h 3061254"/>
              <a:gd name="connsiteX5" fmla="*/ 18604 w 2297771"/>
              <a:gd name="connsiteY5" fmla="*/ 1027285 h 3061254"/>
              <a:gd name="connsiteX0" fmla="*/ 5352 w 2284519"/>
              <a:gd name="connsiteY0" fmla="*/ 1030659 h 3064628"/>
              <a:gd name="connsiteX1" fmla="*/ 3373 w 2284519"/>
              <a:gd name="connsiteY1" fmla="*/ 0 h 3064628"/>
              <a:gd name="connsiteX2" fmla="*/ 2093740 w 2284519"/>
              <a:gd name="connsiteY2" fmla="*/ 3374 h 3064628"/>
              <a:gd name="connsiteX3" fmla="*/ 2284519 w 2284519"/>
              <a:gd name="connsiteY3" fmla="*/ 2195526 h 3064628"/>
              <a:gd name="connsiteX4" fmla="*/ 0 w 2284519"/>
              <a:gd name="connsiteY4" fmla="*/ 3064628 h 3064628"/>
              <a:gd name="connsiteX5" fmla="*/ 5352 w 2284519"/>
              <a:gd name="connsiteY5" fmla="*/ 1030659 h 306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4519" h="3064628">
                <a:moveTo>
                  <a:pt x="5352" y="1030659"/>
                </a:moveTo>
                <a:cubicBezTo>
                  <a:pt x="4692" y="687106"/>
                  <a:pt x="4033" y="343553"/>
                  <a:pt x="3373" y="0"/>
                </a:cubicBezTo>
                <a:lnTo>
                  <a:pt x="2093740" y="3374"/>
                </a:lnTo>
                <a:lnTo>
                  <a:pt x="2284519" y="2195526"/>
                </a:lnTo>
                <a:lnTo>
                  <a:pt x="0" y="3064628"/>
                </a:lnTo>
                <a:lnTo>
                  <a:pt x="5352" y="1030659"/>
                </a:lnTo>
                <a:close/>
              </a:path>
            </a:pathLst>
          </a:custGeom>
          <a:solidFill>
            <a:srgbClr val="5596A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9" name="Straight Connector 268">
            <a:extLst>
              <a:ext uri="{FF2B5EF4-FFF2-40B4-BE49-F238E27FC236}">
                <a16:creationId xmlns:a16="http://schemas.microsoft.com/office/drawing/2014/main" id="{FCD9005B-83D6-DF43-94AC-05219D93D859}"/>
              </a:ext>
            </a:extLst>
          </p:cNvPr>
          <p:cNvCxnSpPr>
            <a:cxnSpLocks/>
            <a:stCxn id="182" idx="6"/>
            <a:endCxn id="194" idx="2"/>
          </p:cNvCxnSpPr>
          <p:nvPr/>
        </p:nvCxnSpPr>
        <p:spPr>
          <a:xfrm flipV="1">
            <a:off x="7849538" y="2115066"/>
            <a:ext cx="2142854" cy="1875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F45A005-07EA-0C48-BAED-8B8E560F0FB7}"/>
              </a:ext>
            </a:extLst>
          </p:cNvPr>
          <p:cNvCxnSpPr>
            <a:cxnSpLocks/>
          </p:cNvCxnSpPr>
          <p:nvPr/>
        </p:nvCxnSpPr>
        <p:spPr>
          <a:xfrm flipV="1">
            <a:off x="8951218" y="2082816"/>
            <a:ext cx="1053503" cy="76291"/>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79B377FE-A4E9-9C4B-9550-ECA1A8A3AED6}"/>
              </a:ext>
            </a:extLst>
          </p:cNvPr>
          <p:cNvCxnSpPr>
            <a:cxnSpLocks/>
          </p:cNvCxnSpPr>
          <p:nvPr/>
        </p:nvCxnSpPr>
        <p:spPr>
          <a:xfrm flipV="1">
            <a:off x="7837563" y="2164821"/>
            <a:ext cx="1053503" cy="76291"/>
          </a:xfrm>
          <a:prstGeom prst="straightConnector1">
            <a:avLst/>
          </a:prstGeom>
          <a:ln>
            <a:solidFill>
              <a:srgbClr val="98BC3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82CB1A6-B58D-C541-960B-07FDC45B739F}"/>
              </a:ext>
            </a:extLst>
          </p:cNvPr>
          <p:cNvCxnSpPr>
            <a:cxnSpLocks/>
            <a:stCxn id="194" idx="3"/>
            <a:endCxn id="195" idx="7"/>
          </p:cNvCxnSpPr>
          <p:nvPr/>
        </p:nvCxnSpPr>
        <p:spPr>
          <a:xfrm flipH="1">
            <a:off x="8905646" y="2163559"/>
            <a:ext cx="1106833" cy="28053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9" name="Hexagon 192">
            <a:extLst>
              <a:ext uri="{FF2B5EF4-FFF2-40B4-BE49-F238E27FC236}">
                <a16:creationId xmlns:a16="http://schemas.microsoft.com/office/drawing/2014/main" id="{B7E7E719-B010-BE4C-8CAE-19CE79CA995D}"/>
              </a:ext>
            </a:extLst>
          </p:cNvPr>
          <p:cNvSpPr/>
          <p:nvPr/>
        </p:nvSpPr>
        <p:spPr>
          <a:xfrm rot="16200000">
            <a:off x="8048883" y="2107566"/>
            <a:ext cx="2245651" cy="4806245"/>
          </a:xfrm>
          <a:custGeom>
            <a:avLst/>
            <a:gdLst>
              <a:gd name="connsiteX0" fmla="*/ 0 w 932746"/>
              <a:gd name="connsiteY0" fmla="*/ 823564 h 1647127"/>
              <a:gd name="connsiteX1" fmla="*/ 233187 w 932746"/>
              <a:gd name="connsiteY1" fmla="*/ 0 h 1647127"/>
              <a:gd name="connsiteX2" fmla="*/ 699560 w 932746"/>
              <a:gd name="connsiteY2" fmla="*/ 0 h 1647127"/>
              <a:gd name="connsiteX3" fmla="*/ 932746 w 932746"/>
              <a:gd name="connsiteY3" fmla="*/ 823564 h 1647127"/>
              <a:gd name="connsiteX4" fmla="*/ 699560 w 932746"/>
              <a:gd name="connsiteY4" fmla="*/ 1647127 h 1647127"/>
              <a:gd name="connsiteX5" fmla="*/ 233187 w 932746"/>
              <a:gd name="connsiteY5" fmla="*/ 1647127 h 1647127"/>
              <a:gd name="connsiteX6" fmla="*/ 0 w 932746"/>
              <a:gd name="connsiteY6" fmla="*/ 823564 h 1647127"/>
              <a:gd name="connsiteX0" fmla="*/ 0 w 2165198"/>
              <a:gd name="connsiteY0" fmla="*/ 823564 h 2095773"/>
              <a:gd name="connsiteX1" fmla="*/ 233187 w 2165198"/>
              <a:gd name="connsiteY1" fmla="*/ 0 h 2095773"/>
              <a:gd name="connsiteX2" fmla="*/ 699560 w 2165198"/>
              <a:gd name="connsiteY2" fmla="*/ 0 h 2095773"/>
              <a:gd name="connsiteX3" fmla="*/ 2165198 w 2165198"/>
              <a:gd name="connsiteY3" fmla="*/ 2095773 h 2095773"/>
              <a:gd name="connsiteX4" fmla="*/ 699560 w 2165198"/>
              <a:gd name="connsiteY4" fmla="*/ 1647127 h 2095773"/>
              <a:gd name="connsiteX5" fmla="*/ 233187 w 2165198"/>
              <a:gd name="connsiteY5" fmla="*/ 1647127 h 2095773"/>
              <a:gd name="connsiteX6" fmla="*/ 0 w 2165198"/>
              <a:gd name="connsiteY6" fmla="*/ 823564 h 2095773"/>
              <a:gd name="connsiteX0" fmla="*/ 0 w 2165198"/>
              <a:gd name="connsiteY0" fmla="*/ 836816 h 2109025"/>
              <a:gd name="connsiteX1" fmla="*/ 233187 w 2165198"/>
              <a:gd name="connsiteY1" fmla="*/ 13252 h 2109025"/>
              <a:gd name="connsiteX2" fmla="*/ 2157299 w 2165198"/>
              <a:gd name="connsiteY2" fmla="*/ 0 h 2109025"/>
              <a:gd name="connsiteX3" fmla="*/ 2165198 w 2165198"/>
              <a:gd name="connsiteY3" fmla="*/ 2109025 h 2109025"/>
              <a:gd name="connsiteX4" fmla="*/ 699560 w 2165198"/>
              <a:gd name="connsiteY4" fmla="*/ 1660379 h 2109025"/>
              <a:gd name="connsiteX5" fmla="*/ 233187 w 2165198"/>
              <a:gd name="connsiteY5" fmla="*/ 1660379 h 2109025"/>
              <a:gd name="connsiteX6" fmla="*/ 0 w 2165198"/>
              <a:gd name="connsiteY6" fmla="*/ 836816 h 210902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33187 w 2165198"/>
              <a:gd name="connsiteY5" fmla="*/ 1660379 h 4443335"/>
              <a:gd name="connsiteX6" fmla="*/ 0 w 2165198"/>
              <a:gd name="connsiteY6" fmla="*/ 836816 h 444333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46439 w 2165198"/>
              <a:gd name="connsiteY5" fmla="*/ 4430083 h 4443335"/>
              <a:gd name="connsiteX6" fmla="*/ 0 w 2165198"/>
              <a:gd name="connsiteY6" fmla="*/ 836816 h 4443335"/>
              <a:gd name="connsiteX0" fmla="*/ 230639 w 1932011"/>
              <a:gd name="connsiteY0" fmla="*/ 1009094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230639 w 1932011"/>
              <a:gd name="connsiteY6" fmla="*/ 1009094 h 4443335"/>
              <a:gd name="connsiteX0" fmla="*/ 18604 w 1932011"/>
              <a:gd name="connsiteY0" fmla="*/ 1035598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18604 w 1932011"/>
              <a:gd name="connsiteY6" fmla="*/ 1035598 h 4443335"/>
              <a:gd name="connsiteX0" fmla="*/ 18604 w 1932011"/>
              <a:gd name="connsiteY0" fmla="*/ 1035598 h 4430083"/>
              <a:gd name="connsiteX1" fmla="*/ 0 w 1932011"/>
              <a:gd name="connsiteY1" fmla="*/ 13252 h 4430083"/>
              <a:gd name="connsiteX2" fmla="*/ 1924112 w 1932011"/>
              <a:gd name="connsiteY2" fmla="*/ 0 h 4430083"/>
              <a:gd name="connsiteX3" fmla="*/ 1932011 w 1932011"/>
              <a:gd name="connsiteY3" fmla="*/ 2109025 h 4430083"/>
              <a:gd name="connsiteX4" fmla="*/ 418400 w 1932011"/>
              <a:gd name="connsiteY4" fmla="*/ 4400663 h 4430083"/>
              <a:gd name="connsiteX5" fmla="*/ 13252 w 1932011"/>
              <a:gd name="connsiteY5" fmla="*/ 4430083 h 4430083"/>
              <a:gd name="connsiteX6" fmla="*/ 18604 w 1932011"/>
              <a:gd name="connsiteY6" fmla="*/ 1035598 h 4430083"/>
              <a:gd name="connsiteX0" fmla="*/ 18604 w 1932011"/>
              <a:gd name="connsiteY0" fmla="*/ 1035598 h 4400663"/>
              <a:gd name="connsiteX1" fmla="*/ 0 w 1932011"/>
              <a:gd name="connsiteY1" fmla="*/ 13252 h 4400663"/>
              <a:gd name="connsiteX2" fmla="*/ 1924112 w 1932011"/>
              <a:gd name="connsiteY2" fmla="*/ 0 h 4400663"/>
              <a:gd name="connsiteX3" fmla="*/ 1932011 w 1932011"/>
              <a:gd name="connsiteY3" fmla="*/ 2109025 h 4400663"/>
              <a:gd name="connsiteX4" fmla="*/ 418400 w 1932011"/>
              <a:gd name="connsiteY4" fmla="*/ 4400663 h 4400663"/>
              <a:gd name="connsiteX5" fmla="*/ 13252 w 1932011"/>
              <a:gd name="connsiteY5" fmla="*/ 4399603 h 4400663"/>
              <a:gd name="connsiteX6" fmla="*/ 18604 w 1932011"/>
              <a:gd name="connsiteY6" fmla="*/ 1035598 h 4400663"/>
              <a:gd name="connsiteX0" fmla="*/ 18604 w 2297771"/>
              <a:gd name="connsiteY0" fmla="*/ 1035598 h 4400663"/>
              <a:gd name="connsiteX1" fmla="*/ 0 w 2297771"/>
              <a:gd name="connsiteY1" fmla="*/ 13252 h 4400663"/>
              <a:gd name="connsiteX2" fmla="*/ 1924112 w 2297771"/>
              <a:gd name="connsiteY2" fmla="*/ 0 h 4400663"/>
              <a:gd name="connsiteX3" fmla="*/ 2297771 w 2297771"/>
              <a:gd name="connsiteY3" fmla="*/ 2158901 h 4400663"/>
              <a:gd name="connsiteX4" fmla="*/ 418400 w 2297771"/>
              <a:gd name="connsiteY4" fmla="*/ 4400663 h 4400663"/>
              <a:gd name="connsiteX5" fmla="*/ 13252 w 2297771"/>
              <a:gd name="connsiteY5" fmla="*/ 4399603 h 4400663"/>
              <a:gd name="connsiteX6" fmla="*/ 18604 w 2297771"/>
              <a:gd name="connsiteY6" fmla="*/ 1035598 h 4400663"/>
              <a:gd name="connsiteX0" fmla="*/ 18604 w 2297771"/>
              <a:gd name="connsiteY0" fmla="*/ 1027285 h 4392350"/>
              <a:gd name="connsiteX1" fmla="*/ 0 w 2297771"/>
              <a:gd name="connsiteY1" fmla="*/ 4939 h 4392350"/>
              <a:gd name="connsiteX2" fmla="*/ 2106992 w 2297771"/>
              <a:gd name="connsiteY2" fmla="*/ 0 h 4392350"/>
              <a:gd name="connsiteX3" fmla="*/ 2297771 w 2297771"/>
              <a:gd name="connsiteY3" fmla="*/ 2150588 h 4392350"/>
              <a:gd name="connsiteX4" fmla="*/ 418400 w 2297771"/>
              <a:gd name="connsiteY4" fmla="*/ 4392350 h 4392350"/>
              <a:gd name="connsiteX5" fmla="*/ 13252 w 2297771"/>
              <a:gd name="connsiteY5" fmla="*/ 4391290 h 4392350"/>
              <a:gd name="connsiteX6" fmla="*/ 18604 w 2297771"/>
              <a:gd name="connsiteY6" fmla="*/ 1027285 h 4392350"/>
              <a:gd name="connsiteX0" fmla="*/ 18604 w 2297771"/>
              <a:gd name="connsiteY0" fmla="*/ 1027285 h 4391290"/>
              <a:gd name="connsiteX1" fmla="*/ 0 w 2297771"/>
              <a:gd name="connsiteY1" fmla="*/ 4939 h 4391290"/>
              <a:gd name="connsiteX2" fmla="*/ 2106992 w 2297771"/>
              <a:gd name="connsiteY2" fmla="*/ 0 h 4391290"/>
              <a:gd name="connsiteX3" fmla="*/ 2297771 w 2297771"/>
              <a:gd name="connsiteY3" fmla="*/ 2150588 h 4391290"/>
              <a:gd name="connsiteX4" fmla="*/ 13252 w 2297771"/>
              <a:gd name="connsiteY4" fmla="*/ 4391290 h 4391290"/>
              <a:gd name="connsiteX5" fmla="*/ 18604 w 2297771"/>
              <a:gd name="connsiteY5" fmla="*/ 1027285 h 4391290"/>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50588 h 3061254"/>
              <a:gd name="connsiteX4" fmla="*/ 13252 w 2297771"/>
              <a:gd name="connsiteY4" fmla="*/ 3061254 h 3061254"/>
              <a:gd name="connsiteX5" fmla="*/ 18604 w 2297771"/>
              <a:gd name="connsiteY5" fmla="*/ 1027285 h 3061254"/>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92152 h 3061254"/>
              <a:gd name="connsiteX4" fmla="*/ 13252 w 2297771"/>
              <a:gd name="connsiteY4" fmla="*/ 3061254 h 3061254"/>
              <a:gd name="connsiteX5" fmla="*/ 18604 w 2297771"/>
              <a:gd name="connsiteY5" fmla="*/ 1027285 h 3061254"/>
              <a:gd name="connsiteX0" fmla="*/ 5352 w 2284519"/>
              <a:gd name="connsiteY0" fmla="*/ 1030659 h 3064628"/>
              <a:gd name="connsiteX1" fmla="*/ 3373 w 2284519"/>
              <a:gd name="connsiteY1" fmla="*/ 0 h 3064628"/>
              <a:gd name="connsiteX2" fmla="*/ 2093740 w 2284519"/>
              <a:gd name="connsiteY2" fmla="*/ 3374 h 3064628"/>
              <a:gd name="connsiteX3" fmla="*/ 2284519 w 2284519"/>
              <a:gd name="connsiteY3" fmla="*/ 2195526 h 3064628"/>
              <a:gd name="connsiteX4" fmla="*/ 0 w 2284519"/>
              <a:gd name="connsiteY4" fmla="*/ 3064628 h 3064628"/>
              <a:gd name="connsiteX5" fmla="*/ 5352 w 2284519"/>
              <a:gd name="connsiteY5" fmla="*/ 1030659 h 3064628"/>
              <a:gd name="connsiteX0" fmla="*/ 5352 w 2284519"/>
              <a:gd name="connsiteY0" fmla="*/ 1032614 h 3066583"/>
              <a:gd name="connsiteX1" fmla="*/ 3373 w 2284519"/>
              <a:gd name="connsiteY1" fmla="*/ 1955 h 3066583"/>
              <a:gd name="connsiteX2" fmla="*/ 1354075 w 2284519"/>
              <a:gd name="connsiteY2" fmla="*/ 0 h 3066583"/>
              <a:gd name="connsiteX3" fmla="*/ 2284519 w 2284519"/>
              <a:gd name="connsiteY3" fmla="*/ 2197481 h 3066583"/>
              <a:gd name="connsiteX4" fmla="*/ 0 w 2284519"/>
              <a:gd name="connsiteY4" fmla="*/ 3066583 h 3066583"/>
              <a:gd name="connsiteX5" fmla="*/ 5352 w 2284519"/>
              <a:gd name="connsiteY5"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0 w 2250898"/>
              <a:gd name="connsiteY4" fmla="*/ 3066583 h 3066583"/>
              <a:gd name="connsiteX5" fmla="*/ 5352 w 2250898"/>
              <a:gd name="connsiteY5"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1407935 w 2250898"/>
              <a:gd name="connsiteY4" fmla="*/ 2065374 h 3066583"/>
              <a:gd name="connsiteX5" fmla="*/ 0 w 2250898"/>
              <a:gd name="connsiteY5" fmla="*/ 3066583 h 3066583"/>
              <a:gd name="connsiteX6" fmla="*/ 5352 w 2250898"/>
              <a:gd name="connsiteY6"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1281858 w 2250898"/>
              <a:gd name="connsiteY4" fmla="*/ 3045876 h 3066583"/>
              <a:gd name="connsiteX5" fmla="*/ 0 w 2250898"/>
              <a:gd name="connsiteY5" fmla="*/ 3066583 h 3066583"/>
              <a:gd name="connsiteX6" fmla="*/ 5352 w 2250898"/>
              <a:gd name="connsiteY6" fmla="*/ 1032614 h 3066583"/>
              <a:gd name="connsiteX0" fmla="*/ 44361 w 2289907"/>
              <a:gd name="connsiteY0" fmla="*/ 1035933 h 3069902"/>
              <a:gd name="connsiteX1" fmla="*/ 0 w 2289907"/>
              <a:gd name="connsiteY1" fmla="*/ 0 h 3069902"/>
              <a:gd name="connsiteX2" fmla="*/ 1393084 w 2289907"/>
              <a:gd name="connsiteY2" fmla="*/ 3319 h 3069902"/>
              <a:gd name="connsiteX3" fmla="*/ 2289907 w 2289907"/>
              <a:gd name="connsiteY3" fmla="*/ 1465424 h 3069902"/>
              <a:gd name="connsiteX4" fmla="*/ 1320867 w 2289907"/>
              <a:gd name="connsiteY4" fmla="*/ 3049195 h 3069902"/>
              <a:gd name="connsiteX5" fmla="*/ 39009 w 2289907"/>
              <a:gd name="connsiteY5" fmla="*/ 3069902 h 3069902"/>
              <a:gd name="connsiteX6" fmla="*/ 44361 w 2289907"/>
              <a:gd name="connsiteY6" fmla="*/ 1035933 h 3069902"/>
              <a:gd name="connsiteX0" fmla="*/ 44361 w 2289907"/>
              <a:gd name="connsiteY0" fmla="*/ 1035933 h 3054081"/>
              <a:gd name="connsiteX1" fmla="*/ 0 w 2289907"/>
              <a:gd name="connsiteY1" fmla="*/ 0 h 3054081"/>
              <a:gd name="connsiteX2" fmla="*/ 1393084 w 2289907"/>
              <a:gd name="connsiteY2" fmla="*/ 3319 h 3054081"/>
              <a:gd name="connsiteX3" fmla="*/ 2289907 w 2289907"/>
              <a:gd name="connsiteY3" fmla="*/ 1465424 h 3054081"/>
              <a:gd name="connsiteX4" fmla="*/ 1320867 w 2289907"/>
              <a:gd name="connsiteY4" fmla="*/ 3049195 h 3054081"/>
              <a:gd name="connsiteX5" fmla="*/ 47485 w 2289907"/>
              <a:gd name="connsiteY5" fmla="*/ 3054081 h 3054081"/>
              <a:gd name="connsiteX6" fmla="*/ 44361 w 2289907"/>
              <a:gd name="connsiteY6" fmla="*/ 1035933 h 3054081"/>
              <a:gd name="connsiteX0" fmla="*/ 18929 w 2289907"/>
              <a:gd name="connsiteY0" fmla="*/ 1041207 h 3054081"/>
              <a:gd name="connsiteX1" fmla="*/ 0 w 2289907"/>
              <a:gd name="connsiteY1" fmla="*/ 0 h 3054081"/>
              <a:gd name="connsiteX2" fmla="*/ 1393084 w 2289907"/>
              <a:gd name="connsiteY2" fmla="*/ 3319 h 3054081"/>
              <a:gd name="connsiteX3" fmla="*/ 2289907 w 2289907"/>
              <a:gd name="connsiteY3" fmla="*/ 1465424 h 3054081"/>
              <a:gd name="connsiteX4" fmla="*/ 1320867 w 2289907"/>
              <a:gd name="connsiteY4" fmla="*/ 3049195 h 3054081"/>
              <a:gd name="connsiteX5" fmla="*/ 47485 w 2289907"/>
              <a:gd name="connsiteY5" fmla="*/ 3054081 h 3054081"/>
              <a:gd name="connsiteX6" fmla="*/ 18929 w 2289907"/>
              <a:gd name="connsiteY6" fmla="*/ 1041207 h 3054081"/>
              <a:gd name="connsiteX0" fmla="*/ 18929 w 2289907"/>
              <a:gd name="connsiteY0" fmla="*/ 1041207 h 3049195"/>
              <a:gd name="connsiteX1" fmla="*/ 0 w 2289907"/>
              <a:gd name="connsiteY1" fmla="*/ 0 h 3049195"/>
              <a:gd name="connsiteX2" fmla="*/ 1393084 w 2289907"/>
              <a:gd name="connsiteY2" fmla="*/ 3319 h 3049195"/>
              <a:gd name="connsiteX3" fmla="*/ 2289907 w 2289907"/>
              <a:gd name="connsiteY3" fmla="*/ 1465424 h 3049195"/>
              <a:gd name="connsiteX4" fmla="*/ 1320867 w 2289907"/>
              <a:gd name="connsiteY4" fmla="*/ 3049195 h 3049195"/>
              <a:gd name="connsiteX5" fmla="*/ 29082 w 2289907"/>
              <a:gd name="connsiteY5" fmla="*/ 3046448 h 3049195"/>
              <a:gd name="connsiteX6" fmla="*/ 18929 w 2289907"/>
              <a:gd name="connsiteY6" fmla="*/ 1041207 h 304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9907" h="3049195">
                <a:moveTo>
                  <a:pt x="18929" y="1041207"/>
                </a:moveTo>
                <a:cubicBezTo>
                  <a:pt x="18269" y="697654"/>
                  <a:pt x="660" y="343553"/>
                  <a:pt x="0" y="0"/>
                </a:cubicBezTo>
                <a:lnTo>
                  <a:pt x="1393084" y="3319"/>
                </a:lnTo>
                <a:lnTo>
                  <a:pt x="2289907" y="1465424"/>
                </a:lnTo>
                <a:lnTo>
                  <a:pt x="1320867" y="3049195"/>
                </a:lnTo>
                <a:lnTo>
                  <a:pt x="29082" y="3046448"/>
                </a:lnTo>
                <a:cubicBezTo>
                  <a:pt x="28041" y="2373732"/>
                  <a:pt x="19970" y="1713923"/>
                  <a:pt x="18929" y="1041207"/>
                </a:cubicBezTo>
                <a:close/>
              </a:path>
            </a:pathLst>
          </a:custGeom>
          <a:solidFill>
            <a:srgbClr val="046A38">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3" name="Straight Connector 292">
            <a:extLst>
              <a:ext uri="{FF2B5EF4-FFF2-40B4-BE49-F238E27FC236}">
                <a16:creationId xmlns:a16="http://schemas.microsoft.com/office/drawing/2014/main" id="{71D38712-A03C-144E-9782-7893B04C5644}"/>
              </a:ext>
            </a:extLst>
          </p:cNvPr>
          <p:cNvCxnSpPr>
            <a:cxnSpLocks/>
          </p:cNvCxnSpPr>
          <p:nvPr/>
        </p:nvCxnSpPr>
        <p:spPr>
          <a:xfrm>
            <a:off x="9022649" y="3377317"/>
            <a:ext cx="2569796" cy="10030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0" name="Hexagon 192">
            <a:extLst>
              <a:ext uri="{FF2B5EF4-FFF2-40B4-BE49-F238E27FC236}">
                <a16:creationId xmlns:a16="http://schemas.microsoft.com/office/drawing/2014/main" id="{0C919C8E-29B8-CA40-99D8-540A1DDEACDC}"/>
              </a:ext>
            </a:extLst>
          </p:cNvPr>
          <p:cNvSpPr/>
          <p:nvPr/>
        </p:nvSpPr>
        <p:spPr>
          <a:xfrm rot="5400000">
            <a:off x="8657152" y="1421043"/>
            <a:ext cx="3148394" cy="2748574"/>
          </a:xfrm>
          <a:custGeom>
            <a:avLst/>
            <a:gdLst>
              <a:gd name="connsiteX0" fmla="*/ 0 w 932746"/>
              <a:gd name="connsiteY0" fmla="*/ 823564 h 1647127"/>
              <a:gd name="connsiteX1" fmla="*/ 233187 w 932746"/>
              <a:gd name="connsiteY1" fmla="*/ 0 h 1647127"/>
              <a:gd name="connsiteX2" fmla="*/ 699560 w 932746"/>
              <a:gd name="connsiteY2" fmla="*/ 0 h 1647127"/>
              <a:gd name="connsiteX3" fmla="*/ 932746 w 932746"/>
              <a:gd name="connsiteY3" fmla="*/ 823564 h 1647127"/>
              <a:gd name="connsiteX4" fmla="*/ 699560 w 932746"/>
              <a:gd name="connsiteY4" fmla="*/ 1647127 h 1647127"/>
              <a:gd name="connsiteX5" fmla="*/ 233187 w 932746"/>
              <a:gd name="connsiteY5" fmla="*/ 1647127 h 1647127"/>
              <a:gd name="connsiteX6" fmla="*/ 0 w 932746"/>
              <a:gd name="connsiteY6" fmla="*/ 823564 h 1647127"/>
              <a:gd name="connsiteX0" fmla="*/ 0 w 2165198"/>
              <a:gd name="connsiteY0" fmla="*/ 823564 h 2095773"/>
              <a:gd name="connsiteX1" fmla="*/ 233187 w 2165198"/>
              <a:gd name="connsiteY1" fmla="*/ 0 h 2095773"/>
              <a:gd name="connsiteX2" fmla="*/ 699560 w 2165198"/>
              <a:gd name="connsiteY2" fmla="*/ 0 h 2095773"/>
              <a:gd name="connsiteX3" fmla="*/ 2165198 w 2165198"/>
              <a:gd name="connsiteY3" fmla="*/ 2095773 h 2095773"/>
              <a:gd name="connsiteX4" fmla="*/ 699560 w 2165198"/>
              <a:gd name="connsiteY4" fmla="*/ 1647127 h 2095773"/>
              <a:gd name="connsiteX5" fmla="*/ 233187 w 2165198"/>
              <a:gd name="connsiteY5" fmla="*/ 1647127 h 2095773"/>
              <a:gd name="connsiteX6" fmla="*/ 0 w 2165198"/>
              <a:gd name="connsiteY6" fmla="*/ 823564 h 2095773"/>
              <a:gd name="connsiteX0" fmla="*/ 0 w 2165198"/>
              <a:gd name="connsiteY0" fmla="*/ 836816 h 2109025"/>
              <a:gd name="connsiteX1" fmla="*/ 233187 w 2165198"/>
              <a:gd name="connsiteY1" fmla="*/ 13252 h 2109025"/>
              <a:gd name="connsiteX2" fmla="*/ 2157299 w 2165198"/>
              <a:gd name="connsiteY2" fmla="*/ 0 h 2109025"/>
              <a:gd name="connsiteX3" fmla="*/ 2165198 w 2165198"/>
              <a:gd name="connsiteY3" fmla="*/ 2109025 h 2109025"/>
              <a:gd name="connsiteX4" fmla="*/ 699560 w 2165198"/>
              <a:gd name="connsiteY4" fmla="*/ 1660379 h 2109025"/>
              <a:gd name="connsiteX5" fmla="*/ 233187 w 2165198"/>
              <a:gd name="connsiteY5" fmla="*/ 1660379 h 2109025"/>
              <a:gd name="connsiteX6" fmla="*/ 0 w 2165198"/>
              <a:gd name="connsiteY6" fmla="*/ 836816 h 210902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33187 w 2165198"/>
              <a:gd name="connsiteY5" fmla="*/ 1660379 h 4443335"/>
              <a:gd name="connsiteX6" fmla="*/ 0 w 2165198"/>
              <a:gd name="connsiteY6" fmla="*/ 836816 h 4443335"/>
              <a:gd name="connsiteX0" fmla="*/ 0 w 2165198"/>
              <a:gd name="connsiteY0" fmla="*/ 836816 h 4443335"/>
              <a:gd name="connsiteX1" fmla="*/ 233187 w 2165198"/>
              <a:gd name="connsiteY1" fmla="*/ 13252 h 4443335"/>
              <a:gd name="connsiteX2" fmla="*/ 2157299 w 2165198"/>
              <a:gd name="connsiteY2" fmla="*/ 0 h 4443335"/>
              <a:gd name="connsiteX3" fmla="*/ 2165198 w 2165198"/>
              <a:gd name="connsiteY3" fmla="*/ 2109025 h 4443335"/>
              <a:gd name="connsiteX4" fmla="*/ 633299 w 2165198"/>
              <a:gd name="connsiteY4" fmla="*/ 4443335 h 4443335"/>
              <a:gd name="connsiteX5" fmla="*/ 246439 w 2165198"/>
              <a:gd name="connsiteY5" fmla="*/ 4430083 h 4443335"/>
              <a:gd name="connsiteX6" fmla="*/ 0 w 2165198"/>
              <a:gd name="connsiteY6" fmla="*/ 836816 h 4443335"/>
              <a:gd name="connsiteX0" fmla="*/ 230639 w 1932011"/>
              <a:gd name="connsiteY0" fmla="*/ 1009094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230639 w 1932011"/>
              <a:gd name="connsiteY6" fmla="*/ 1009094 h 4443335"/>
              <a:gd name="connsiteX0" fmla="*/ 18604 w 1932011"/>
              <a:gd name="connsiteY0" fmla="*/ 1035598 h 4443335"/>
              <a:gd name="connsiteX1" fmla="*/ 0 w 1932011"/>
              <a:gd name="connsiteY1" fmla="*/ 13252 h 4443335"/>
              <a:gd name="connsiteX2" fmla="*/ 1924112 w 1932011"/>
              <a:gd name="connsiteY2" fmla="*/ 0 h 4443335"/>
              <a:gd name="connsiteX3" fmla="*/ 1932011 w 1932011"/>
              <a:gd name="connsiteY3" fmla="*/ 2109025 h 4443335"/>
              <a:gd name="connsiteX4" fmla="*/ 400112 w 1932011"/>
              <a:gd name="connsiteY4" fmla="*/ 4443335 h 4443335"/>
              <a:gd name="connsiteX5" fmla="*/ 13252 w 1932011"/>
              <a:gd name="connsiteY5" fmla="*/ 4430083 h 4443335"/>
              <a:gd name="connsiteX6" fmla="*/ 18604 w 1932011"/>
              <a:gd name="connsiteY6" fmla="*/ 1035598 h 4443335"/>
              <a:gd name="connsiteX0" fmla="*/ 18604 w 1932011"/>
              <a:gd name="connsiteY0" fmla="*/ 1035598 h 4430083"/>
              <a:gd name="connsiteX1" fmla="*/ 0 w 1932011"/>
              <a:gd name="connsiteY1" fmla="*/ 13252 h 4430083"/>
              <a:gd name="connsiteX2" fmla="*/ 1924112 w 1932011"/>
              <a:gd name="connsiteY2" fmla="*/ 0 h 4430083"/>
              <a:gd name="connsiteX3" fmla="*/ 1932011 w 1932011"/>
              <a:gd name="connsiteY3" fmla="*/ 2109025 h 4430083"/>
              <a:gd name="connsiteX4" fmla="*/ 418400 w 1932011"/>
              <a:gd name="connsiteY4" fmla="*/ 4400663 h 4430083"/>
              <a:gd name="connsiteX5" fmla="*/ 13252 w 1932011"/>
              <a:gd name="connsiteY5" fmla="*/ 4430083 h 4430083"/>
              <a:gd name="connsiteX6" fmla="*/ 18604 w 1932011"/>
              <a:gd name="connsiteY6" fmla="*/ 1035598 h 4430083"/>
              <a:gd name="connsiteX0" fmla="*/ 18604 w 1932011"/>
              <a:gd name="connsiteY0" fmla="*/ 1035598 h 4400663"/>
              <a:gd name="connsiteX1" fmla="*/ 0 w 1932011"/>
              <a:gd name="connsiteY1" fmla="*/ 13252 h 4400663"/>
              <a:gd name="connsiteX2" fmla="*/ 1924112 w 1932011"/>
              <a:gd name="connsiteY2" fmla="*/ 0 h 4400663"/>
              <a:gd name="connsiteX3" fmla="*/ 1932011 w 1932011"/>
              <a:gd name="connsiteY3" fmla="*/ 2109025 h 4400663"/>
              <a:gd name="connsiteX4" fmla="*/ 418400 w 1932011"/>
              <a:gd name="connsiteY4" fmla="*/ 4400663 h 4400663"/>
              <a:gd name="connsiteX5" fmla="*/ 13252 w 1932011"/>
              <a:gd name="connsiteY5" fmla="*/ 4399603 h 4400663"/>
              <a:gd name="connsiteX6" fmla="*/ 18604 w 1932011"/>
              <a:gd name="connsiteY6" fmla="*/ 1035598 h 4400663"/>
              <a:gd name="connsiteX0" fmla="*/ 18604 w 2297771"/>
              <a:gd name="connsiteY0" fmla="*/ 1035598 h 4400663"/>
              <a:gd name="connsiteX1" fmla="*/ 0 w 2297771"/>
              <a:gd name="connsiteY1" fmla="*/ 13252 h 4400663"/>
              <a:gd name="connsiteX2" fmla="*/ 1924112 w 2297771"/>
              <a:gd name="connsiteY2" fmla="*/ 0 h 4400663"/>
              <a:gd name="connsiteX3" fmla="*/ 2297771 w 2297771"/>
              <a:gd name="connsiteY3" fmla="*/ 2158901 h 4400663"/>
              <a:gd name="connsiteX4" fmla="*/ 418400 w 2297771"/>
              <a:gd name="connsiteY4" fmla="*/ 4400663 h 4400663"/>
              <a:gd name="connsiteX5" fmla="*/ 13252 w 2297771"/>
              <a:gd name="connsiteY5" fmla="*/ 4399603 h 4400663"/>
              <a:gd name="connsiteX6" fmla="*/ 18604 w 2297771"/>
              <a:gd name="connsiteY6" fmla="*/ 1035598 h 4400663"/>
              <a:gd name="connsiteX0" fmla="*/ 18604 w 2297771"/>
              <a:gd name="connsiteY0" fmla="*/ 1027285 h 4392350"/>
              <a:gd name="connsiteX1" fmla="*/ 0 w 2297771"/>
              <a:gd name="connsiteY1" fmla="*/ 4939 h 4392350"/>
              <a:gd name="connsiteX2" fmla="*/ 2106992 w 2297771"/>
              <a:gd name="connsiteY2" fmla="*/ 0 h 4392350"/>
              <a:gd name="connsiteX3" fmla="*/ 2297771 w 2297771"/>
              <a:gd name="connsiteY3" fmla="*/ 2150588 h 4392350"/>
              <a:gd name="connsiteX4" fmla="*/ 418400 w 2297771"/>
              <a:gd name="connsiteY4" fmla="*/ 4392350 h 4392350"/>
              <a:gd name="connsiteX5" fmla="*/ 13252 w 2297771"/>
              <a:gd name="connsiteY5" fmla="*/ 4391290 h 4392350"/>
              <a:gd name="connsiteX6" fmla="*/ 18604 w 2297771"/>
              <a:gd name="connsiteY6" fmla="*/ 1027285 h 4392350"/>
              <a:gd name="connsiteX0" fmla="*/ 18604 w 2297771"/>
              <a:gd name="connsiteY0" fmla="*/ 1027285 h 4391290"/>
              <a:gd name="connsiteX1" fmla="*/ 0 w 2297771"/>
              <a:gd name="connsiteY1" fmla="*/ 4939 h 4391290"/>
              <a:gd name="connsiteX2" fmla="*/ 2106992 w 2297771"/>
              <a:gd name="connsiteY2" fmla="*/ 0 h 4391290"/>
              <a:gd name="connsiteX3" fmla="*/ 2297771 w 2297771"/>
              <a:gd name="connsiteY3" fmla="*/ 2150588 h 4391290"/>
              <a:gd name="connsiteX4" fmla="*/ 13252 w 2297771"/>
              <a:gd name="connsiteY4" fmla="*/ 4391290 h 4391290"/>
              <a:gd name="connsiteX5" fmla="*/ 18604 w 2297771"/>
              <a:gd name="connsiteY5" fmla="*/ 1027285 h 4391290"/>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50588 h 3061254"/>
              <a:gd name="connsiteX4" fmla="*/ 13252 w 2297771"/>
              <a:gd name="connsiteY4" fmla="*/ 3061254 h 3061254"/>
              <a:gd name="connsiteX5" fmla="*/ 18604 w 2297771"/>
              <a:gd name="connsiteY5" fmla="*/ 1027285 h 3061254"/>
              <a:gd name="connsiteX0" fmla="*/ 18604 w 2297771"/>
              <a:gd name="connsiteY0" fmla="*/ 1027285 h 3061254"/>
              <a:gd name="connsiteX1" fmla="*/ 0 w 2297771"/>
              <a:gd name="connsiteY1" fmla="*/ 4939 h 3061254"/>
              <a:gd name="connsiteX2" fmla="*/ 2106992 w 2297771"/>
              <a:gd name="connsiteY2" fmla="*/ 0 h 3061254"/>
              <a:gd name="connsiteX3" fmla="*/ 2297771 w 2297771"/>
              <a:gd name="connsiteY3" fmla="*/ 2192152 h 3061254"/>
              <a:gd name="connsiteX4" fmla="*/ 13252 w 2297771"/>
              <a:gd name="connsiteY4" fmla="*/ 3061254 h 3061254"/>
              <a:gd name="connsiteX5" fmla="*/ 18604 w 2297771"/>
              <a:gd name="connsiteY5" fmla="*/ 1027285 h 3061254"/>
              <a:gd name="connsiteX0" fmla="*/ 5352 w 2284519"/>
              <a:gd name="connsiteY0" fmla="*/ 1030659 h 3064628"/>
              <a:gd name="connsiteX1" fmla="*/ 3373 w 2284519"/>
              <a:gd name="connsiteY1" fmla="*/ 0 h 3064628"/>
              <a:gd name="connsiteX2" fmla="*/ 2093740 w 2284519"/>
              <a:gd name="connsiteY2" fmla="*/ 3374 h 3064628"/>
              <a:gd name="connsiteX3" fmla="*/ 2284519 w 2284519"/>
              <a:gd name="connsiteY3" fmla="*/ 2195526 h 3064628"/>
              <a:gd name="connsiteX4" fmla="*/ 0 w 2284519"/>
              <a:gd name="connsiteY4" fmla="*/ 3064628 h 3064628"/>
              <a:gd name="connsiteX5" fmla="*/ 5352 w 2284519"/>
              <a:gd name="connsiteY5" fmla="*/ 1030659 h 3064628"/>
              <a:gd name="connsiteX0" fmla="*/ 5352 w 2284519"/>
              <a:gd name="connsiteY0" fmla="*/ 1032614 h 3066583"/>
              <a:gd name="connsiteX1" fmla="*/ 3373 w 2284519"/>
              <a:gd name="connsiteY1" fmla="*/ 1955 h 3066583"/>
              <a:gd name="connsiteX2" fmla="*/ 1354075 w 2284519"/>
              <a:gd name="connsiteY2" fmla="*/ 0 h 3066583"/>
              <a:gd name="connsiteX3" fmla="*/ 2284519 w 2284519"/>
              <a:gd name="connsiteY3" fmla="*/ 2197481 h 3066583"/>
              <a:gd name="connsiteX4" fmla="*/ 0 w 2284519"/>
              <a:gd name="connsiteY4" fmla="*/ 3066583 h 3066583"/>
              <a:gd name="connsiteX5" fmla="*/ 5352 w 2284519"/>
              <a:gd name="connsiteY5"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0 w 2250898"/>
              <a:gd name="connsiteY4" fmla="*/ 3066583 h 3066583"/>
              <a:gd name="connsiteX5" fmla="*/ 5352 w 2250898"/>
              <a:gd name="connsiteY5"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1407935 w 2250898"/>
              <a:gd name="connsiteY4" fmla="*/ 2065374 h 3066583"/>
              <a:gd name="connsiteX5" fmla="*/ 0 w 2250898"/>
              <a:gd name="connsiteY5" fmla="*/ 3066583 h 3066583"/>
              <a:gd name="connsiteX6" fmla="*/ 5352 w 2250898"/>
              <a:gd name="connsiteY6" fmla="*/ 1032614 h 3066583"/>
              <a:gd name="connsiteX0" fmla="*/ 5352 w 2250898"/>
              <a:gd name="connsiteY0" fmla="*/ 1032614 h 3066583"/>
              <a:gd name="connsiteX1" fmla="*/ 3373 w 2250898"/>
              <a:gd name="connsiteY1" fmla="*/ 1955 h 3066583"/>
              <a:gd name="connsiteX2" fmla="*/ 1354075 w 2250898"/>
              <a:gd name="connsiteY2" fmla="*/ 0 h 3066583"/>
              <a:gd name="connsiteX3" fmla="*/ 2250898 w 2250898"/>
              <a:gd name="connsiteY3" fmla="*/ 1462105 h 3066583"/>
              <a:gd name="connsiteX4" fmla="*/ 1281858 w 2250898"/>
              <a:gd name="connsiteY4" fmla="*/ 3045876 h 3066583"/>
              <a:gd name="connsiteX5" fmla="*/ 0 w 2250898"/>
              <a:gd name="connsiteY5" fmla="*/ 3066583 h 3066583"/>
              <a:gd name="connsiteX6" fmla="*/ 5352 w 2250898"/>
              <a:gd name="connsiteY6" fmla="*/ 1032614 h 3066583"/>
              <a:gd name="connsiteX0" fmla="*/ 44361 w 2289907"/>
              <a:gd name="connsiteY0" fmla="*/ 1035933 h 3069902"/>
              <a:gd name="connsiteX1" fmla="*/ 0 w 2289907"/>
              <a:gd name="connsiteY1" fmla="*/ 0 h 3069902"/>
              <a:gd name="connsiteX2" fmla="*/ 1393084 w 2289907"/>
              <a:gd name="connsiteY2" fmla="*/ 3319 h 3069902"/>
              <a:gd name="connsiteX3" fmla="*/ 2289907 w 2289907"/>
              <a:gd name="connsiteY3" fmla="*/ 1465424 h 3069902"/>
              <a:gd name="connsiteX4" fmla="*/ 1320867 w 2289907"/>
              <a:gd name="connsiteY4" fmla="*/ 3049195 h 3069902"/>
              <a:gd name="connsiteX5" fmla="*/ 39009 w 2289907"/>
              <a:gd name="connsiteY5" fmla="*/ 3069902 h 3069902"/>
              <a:gd name="connsiteX6" fmla="*/ 44361 w 2289907"/>
              <a:gd name="connsiteY6" fmla="*/ 1035933 h 3069902"/>
              <a:gd name="connsiteX0" fmla="*/ 44361 w 2289907"/>
              <a:gd name="connsiteY0" fmla="*/ 1035933 h 3054081"/>
              <a:gd name="connsiteX1" fmla="*/ 0 w 2289907"/>
              <a:gd name="connsiteY1" fmla="*/ 0 h 3054081"/>
              <a:gd name="connsiteX2" fmla="*/ 1393084 w 2289907"/>
              <a:gd name="connsiteY2" fmla="*/ 3319 h 3054081"/>
              <a:gd name="connsiteX3" fmla="*/ 2289907 w 2289907"/>
              <a:gd name="connsiteY3" fmla="*/ 1465424 h 3054081"/>
              <a:gd name="connsiteX4" fmla="*/ 1320867 w 2289907"/>
              <a:gd name="connsiteY4" fmla="*/ 3049195 h 3054081"/>
              <a:gd name="connsiteX5" fmla="*/ 47485 w 2289907"/>
              <a:gd name="connsiteY5" fmla="*/ 3054081 h 3054081"/>
              <a:gd name="connsiteX6" fmla="*/ 44361 w 2289907"/>
              <a:gd name="connsiteY6" fmla="*/ 1035933 h 3054081"/>
              <a:gd name="connsiteX0" fmla="*/ 18929 w 2289907"/>
              <a:gd name="connsiteY0" fmla="*/ 1041207 h 3054081"/>
              <a:gd name="connsiteX1" fmla="*/ 0 w 2289907"/>
              <a:gd name="connsiteY1" fmla="*/ 0 h 3054081"/>
              <a:gd name="connsiteX2" fmla="*/ 1393084 w 2289907"/>
              <a:gd name="connsiteY2" fmla="*/ 3319 h 3054081"/>
              <a:gd name="connsiteX3" fmla="*/ 2289907 w 2289907"/>
              <a:gd name="connsiteY3" fmla="*/ 1465424 h 3054081"/>
              <a:gd name="connsiteX4" fmla="*/ 1320867 w 2289907"/>
              <a:gd name="connsiteY4" fmla="*/ 3049195 h 3054081"/>
              <a:gd name="connsiteX5" fmla="*/ 47485 w 2289907"/>
              <a:gd name="connsiteY5" fmla="*/ 3054081 h 3054081"/>
              <a:gd name="connsiteX6" fmla="*/ 18929 w 2289907"/>
              <a:gd name="connsiteY6" fmla="*/ 1041207 h 3054081"/>
              <a:gd name="connsiteX0" fmla="*/ 18929 w 3257925"/>
              <a:gd name="connsiteY0" fmla="*/ 1041207 h 3054081"/>
              <a:gd name="connsiteX1" fmla="*/ 0 w 3257925"/>
              <a:gd name="connsiteY1" fmla="*/ 0 h 3054081"/>
              <a:gd name="connsiteX2" fmla="*/ 3257925 w 3257925"/>
              <a:gd name="connsiteY2" fmla="*/ 47335 h 3054081"/>
              <a:gd name="connsiteX3" fmla="*/ 2289907 w 3257925"/>
              <a:gd name="connsiteY3" fmla="*/ 1465424 h 3054081"/>
              <a:gd name="connsiteX4" fmla="*/ 1320867 w 3257925"/>
              <a:gd name="connsiteY4" fmla="*/ 3049195 h 3054081"/>
              <a:gd name="connsiteX5" fmla="*/ 47485 w 3257925"/>
              <a:gd name="connsiteY5" fmla="*/ 3054081 h 3054081"/>
              <a:gd name="connsiteX6" fmla="*/ 18929 w 3257925"/>
              <a:gd name="connsiteY6" fmla="*/ 1041207 h 3054081"/>
              <a:gd name="connsiteX0" fmla="*/ 18929 w 3257925"/>
              <a:gd name="connsiteY0" fmla="*/ 1041207 h 3054081"/>
              <a:gd name="connsiteX1" fmla="*/ 0 w 3257925"/>
              <a:gd name="connsiteY1" fmla="*/ 0 h 3054081"/>
              <a:gd name="connsiteX2" fmla="*/ 3257925 w 3257925"/>
              <a:gd name="connsiteY2" fmla="*/ 47335 h 3054081"/>
              <a:gd name="connsiteX3" fmla="*/ 2259501 w 3257925"/>
              <a:gd name="connsiteY3" fmla="*/ 2818927 h 3054081"/>
              <a:gd name="connsiteX4" fmla="*/ 1320867 w 3257925"/>
              <a:gd name="connsiteY4" fmla="*/ 3049195 h 3054081"/>
              <a:gd name="connsiteX5" fmla="*/ 47485 w 3257925"/>
              <a:gd name="connsiteY5" fmla="*/ 3054081 h 3054081"/>
              <a:gd name="connsiteX6" fmla="*/ 18929 w 3257925"/>
              <a:gd name="connsiteY6" fmla="*/ 1041207 h 3054081"/>
              <a:gd name="connsiteX0" fmla="*/ 18929 w 3257925"/>
              <a:gd name="connsiteY0" fmla="*/ 1041207 h 3054081"/>
              <a:gd name="connsiteX1" fmla="*/ 0 w 3257925"/>
              <a:gd name="connsiteY1" fmla="*/ 0 h 3054081"/>
              <a:gd name="connsiteX2" fmla="*/ 3257925 w 3257925"/>
              <a:gd name="connsiteY2" fmla="*/ 47335 h 3054081"/>
              <a:gd name="connsiteX3" fmla="*/ 2259501 w 3257925"/>
              <a:gd name="connsiteY3" fmla="*/ 2818927 h 3054081"/>
              <a:gd name="connsiteX4" fmla="*/ 1320867 w 3257925"/>
              <a:gd name="connsiteY4" fmla="*/ 2917146 h 3054081"/>
              <a:gd name="connsiteX5" fmla="*/ 47485 w 3257925"/>
              <a:gd name="connsiteY5" fmla="*/ 3054081 h 3054081"/>
              <a:gd name="connsiteX6" fmla="*/ 18929 w 3257925"/>
              <a:gd name="connsiteY6" fmla="*/ 1041207 h 3054081"/>
              <a:gd name="connsiteX0" fmla="*/ 10 w 3239006"/>
              <a:gd name="connsiteY0" fmla="*/ 1041207 h 3054081"/>
              <a:gd name="connsiteX1" fmla="*/ 31756 w 3239006"/>
              <a:gd name="connsiteY1" fmla="*/ 0 h 3054081"/>
              <a:gd name="connsiteX2" fmla="*/ 3239006 w 3239006"/>
              <a:gd name="connsiteY2" fmla="*/ 47335 h 3054081"/>
              <a:gd name="connsiteX3" fmla="*/ 2240582 w 3239006"/>
              <a:gd name="connsiteY3" fmla="*/ 2818927 h 3054081"/>
              <a:gd name="connsiteX4" fmla="*/ 1301948 w 3239006"/>
              <a:gd name="connsiteY4" fmla="*/ 2917146 h 3054081"/>
              <a:gd name="connsiteX5" fmla="*/ 28566 w 3239006"/>
              <a:gd name="connsiteY5" fmla="*/ 3054081 h 3054081"/>
              <a:gd name="connsiteX6" fmla="*/ 10 w 3239006"/>
              <a:gd name="connsiteY6" fmla="*/ 1041207 h 3054081"/>
              <a:gd name="connsiteX0" fmla="*/ 22154 w 3210473"/>
              <a:gd name="connsiteY0" fmla="*/ 1041206 h 3054081"/>
              <a:gd name="connsiteX1" fmla="*/ 3223 w 3210473"/>
              <a:gd name="connsiteY1" fmla="*/ 0 h 3054081"/>
              <a:gd name="connsiteX2" fmla="*/ 3210473 w 3210473"/>
              <a:gd name="connsiteY2" fmla="*/ 47335 h 3054081"/>
              <a:gd name="connsiteX3" fmla="*/ 2212049 w 3210473"/>
              <a:gd name="connsiteY3" fmla="*/ 2818927 h 3054081"/>
              <a:gd name="connsiteX4" fmla="*/ 1273415 w 3210473"/>
              <a:gd name="connsiteY4" fmla="*/ 2917146 h 3054081"/>
              <a:gd name="connsiteX5" fmla="*/ 33 w 3210473"/>
              <a:gd name="connsiteY5" fmla="*/ 3054081 h 3054081"/>
              <a:gd name="connsiteX6" fmla="*/ 22154 w 3210473"/>
              <a:gd name="connsiteY6" fmla="*/ 1041206 h 3054081"/>
              <a:gd name="connsiteX0" fmla="*/ 22154 w 3210473"/>
              <a:gd name="connsiteY0" fmla="*/ 1030203 h 3043078"/>
              <a:gd name="connsiteX1" fmla="*/ 33630 w 3210473"/>
              <a:gd name="connsiteY1" fmla="*/ 0 h 3043078"/>
              <a:gd name="connsiteX2" fmla="*/ 3210473 w 3210473"/>
              <a:gd name="connsiteY2" fmla="*/ 36332 h 3043078"/>
              <a:gd name="connsiteX3" fmla="*/ 2212049 w 3210473"/>
              <a:gd name="connsiteY3" fmla="*/ 2807924 h 3043078"/>
              <a:gd name="connsiteX4" fmla="*/ 1273415 w 3210473"/>
              <a:gd name="connsiteY4" fmla="*/ 2906143 h 3043078"/>
              <a:gd name="connsiteX5" fmla="*/ 33 w 3210473"/>
              <a:gd name="connsiteY5" fmla="*/ 3043078 h 3043078"/>
              <a:gd name="connsiteX6" fmla="*/ 22154 w 3210473"/>
              <a:gd name="connsiteY6" fmla="*/ 1030203 h 3043078"/>
              <a:gd name="connsiteX0" fmla="*/ 269424 w 3479864"/>
              <a:gd name="connsiteY0" fmla="*/ 3043078 h 3043078"/>
              <a:gd name="connsiteX1" fmla="*/ 303021 w 3479864"/>
              <a:gd name="connsiteY1" fmla="*/ 0 h 3043078"/>
              <a:gd name="connsiteX2" fmla="*/ 3479864 w 3479864"/>
              <a:gd name="connsiteY2" fmla="*/ 36332 h 3043078"/>
              <a:gd name="connsiteX3" fmla="*/ 2481440 w 3479864"/>
              <a:gd name="connsiteY3" fmla="*/ 2807924 h 3043078"/>
              <a:gd name="connsiteX4" fmla="*/ 1542806 w 3479864"/>
              <a:gd name="connsiteY4" fmla="*/ 2906143 h 3043078"/>
              <a:gd name="connsiteX5" fmla="*/ 269424 w 3479864"/>
              <a:gd name="connsiteY5" fmla="*/ 3043078 h 3043078"/>
              <a:gd name="connsiteX0" fmla="*/ 0 w 3210440"/>
              <a:gd name="connsiteY0" fmla="*/ 3043078 h 3043078"/>
              <a:gd name="connsiteX1" fmla="*/ 33597 w 3210440"/>
              <a:gd name="connsiteY1" fmla="*/ 0 h 3043078"/>
              <a:gd name="connsiteX2" fmla="*/ 3210440 w 3210440"/>
              <a:gd name="connsiteY2" fmla="*/ 36332 h 3043078"/>
              <a:gd name="connsiteX3" fmla="*/ 2212016 w 3210440"/>
              <a:gd name="connsiteY3" fmla="*/ 2807924 h 3043078"/>
              <a:gd name="connsiteX4" fmla="*/ 1273382 w 3210440"/>
              <a:gd name="connsiteY4" fmla="*/ 2906143 h 3043078"/>
              <a:gd name="connsiteX5" fmla="*/ 0 w 3210440"/>
              <a:gd name="connsiteY5" fmla="*/ 3043078 h 3043078"/>
              <a:gd name="connsiteX0" fmla="*/ 0 w 3210440"/>
              <a:gd name="connsiteY0" fmla="*/ 3043079 h 3043079"/>
              <a:gd name="connsiteX1" fmla="*/ 33600 w 3210440"/>
              <a:gd name="connsiteY1" fmla="*/ 0 h 3043079"/>
              <a:gd name="connsiteX2" fmla="*/ 3210440 w 3210440"/>
              <a:gd name="connsiteY2" fmla="*/ 36333 h 3043079"/>
              <a:gd name="connsiteX3" fmla="*/ 2212016 w 3210440"/>
              <a:gd name="connsiteY3" fmla="*/ 2807925 h 3043079"/>
              <a:gd name="connsiteX4" fmla="*/ 1273382 w 3210440"/>
              <a:gd name="connsiteY4" fmla="*/ 2906144 h 3043079"/>
              <a:gd name="connsiteX5" fmla="*/ 0 w 3210440"/>
              <a:gd name="connsiteY5" fmla="*/ 3043079 h 30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0440" h="3043079">
                <a:moveTo>
                  <a:pt x="0" y="3043079"/>
                </a:moveTo>
                <a:lnTo>
                  <a:pt x="33600" y="0"/>
                </a:lnTo>
                <a:lnTo>
                  <a:pt x="3210440" y="36333"/>
                </a:lnTo>
                <a:lnTo>
                  <a:pt x="2212016" y="2807925"/>
                </a:lnTo>
                <a:lnTo>
                  <a:pt x="1273382" y="2906144"/>
                </a:lnTo>
                <a:lnTo>
                  <a:pt x="0" y="3043079"/>
                </a:lnTo>
                <a:close/>
              </a:path>
            </a:pathLst>
          </a:custGeom>
          <a:solidFill>
            <a:srgbClr val="8FCD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5" name="Straight Connector 294">
            <a:extLst>
              <a:ext uri="{FF2B5EF4-FFF2-40B4-BE49-F238E27FC236}">
                <a16:creationId xmlns:a16="http://schemas.microsoft.com/office/drawing/2014/main" id="{B2906B18-A7EE-DC43-9A36-834958A2C384}"/>
              </a:ext>
            </a:extLst>
          </p:cNvPr>
          <p:cNvCxnSpPr>
            <a:cxnSpLocks/>
          </p:cNvCxnSpPr>
          <p:nvPr/>
        </p:nvCxnSpPr>
        <p:spPr>
          <a:xfrm>
            <a:off x="8856532" y="1126850"/>
            <a:ext cx="203098" cy="227670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1A67EC2-272B-934E-8CBD-2CEADA2C32A2}"/>
              </a:ext>
            </a:extLst>
          </p:cNvPr>
          <p:cNvCxnSpPr>
            <a:cxnSpLocks/>
          </p:cNvCxnSpPr>
          <p:nvPr/>
        </p:nvCxnSpPr>
        <p:spPr>
          <a:xfrm>
            <a:off x="7554319" y="2806876"/>
            <a:ext cx="4033881" cy="157192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664E4CC-C143-C241-B8D5-9252A72092C6}"/>
              </a:ext>
            </a:extLst>
          </p:cNvPr>
          <p:cNvCxnSpPr>
            <a:cxnSpLocks/>
          </p:cNvCxnSpPr>
          <p:nvPr/>
        </p:nvCxnSpPr>
        <p:spPr>
          <a:xfrm flipV="1">
            <a:off x="6771964" y="3284016"/>
            <a:ext cx="2546106" cy="98642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161FD9D3-E1AA-184C-B101-195975093229}"/>
              </a:ext>
            </a:extLst>
          </p:cNvPr>
          <p:cNvCxnSpPr>
            <a:cxnSpLocks/>
          </p:cNvCxnSpPr>
          <p:nvPr/>
        </p:nvCxnSpPr>
        <p:spPr>
          <a:xfrm flipV="1">
            <a:off x="6775949" y="3377974"/>
            <a:ext cx="2292419" cy="88868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E0E1B52-CC15-B44D-8552-F1EF64BCCFD4}"/>
              </a:ext>
            </a:extLst>
          </p:cNvPr>
          <p:cNvCxnSpPr>
            <a:cxnSpLocks/>
          </p:cNvCxnSpPr>
          <p:nvPr/>
        </p:nvCxnSpPr>
        <p:spPr>
          <a:xfrm>
            <a:off x="8855130" y="1126850"/>
            <a:ext cx="217251" cy="242715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93273BAE-8B3B-C14F-809D-9A6B481A69A7}"/>
              </a:ext>
            </a:extLst>
          </p:cNvPr>
          <p:cNvSpPr/>
          <p:nvPr/>
        </p:nvSpPr>
        <p:spPr>
          <a:xfrm>
            <a:off x="9061312" y="2015617"/>
            <a:ext cx="137160" cy="137160"/>
          </a:xfrm>
          <a:prstGeom prst="ellipse">
            <a:avLst/>
          </a:prstGeom>
          <a:solidFill>
            <a:srgbClr val="8FCD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6" name="Straight Arrow Connector 305">
            <a:extLst>
              <a:ext uri="{FF2B5EF4-FFF2-40B4-BE49-F238E27FC236}">
                <a16:creationId xmlns:a16="http://schemas.microsoft.com/office/drawing/2014/main" id="{201D1D6B-57B2-A548-BDFB-67F1640E46C1}"/>
              </a:ext>
            </a:extLst>
          </p:cNvPr>
          <p:cNvCxnSpPr>
            <a:cxnSpLocks/>
          </p:cNvCxnSpPr>
          <p:nvPr/>
        </p:nvCxnSpPr>
        <p:spPr>
          <a:xfrm flipH="1" flipV="1">
            <a:off x="9246359" y="2094797"/>
            <a:ext cx="696049" cy="21711"/>
          </a:xfrm>
          <a:prstGeom prst="straightConnector1">
            <a:avLst/>
          </a:prstGeom>
          <a:ln w="38100">
            <a:solidFill>
              <a:srgbClr val="8FCDFF"/>
            </a:solidFill>
            <a:tailEnd type="triangle"/>
          </a:ln>
        </p:spPr>
        <p:style>
          <a:lnRef idx="1">
            <a:schemeClr val="accent1"/>
          </a:lnRef>
          <a:fillRef idx="0">
            <a:schemeClr val="accent1"/>
          </a:fillRef>
          <a:effectRef idx="0">
            <a:schemeClr val="accent1"/>
          </a:effectRef>
          <a:fontRef idx="minor">
            <a:schemeClr val="tx1"/>
          </a:fontRef>
        </p:style>
      </p:cxnSp>
      <p:sp>
        <p:nvSpPr>
          <p:cNvPr id="308" name="Oval 307">
            <a:extLst>
              <a:ext uri="{FF2B5EF4-FFF2-40B4-BE49-F238E27FC236}">
                <a16:creationId xmlns:a16="http://schemas.microsoft.com/office/drawing/2014/main" id="{5C9A138F-4A1E-A242-B945-9F91444DEB06}"/>
              </a:ext>
            </a:extLst>
          </p:cNvPr>
          <p:cNvSpPr/>
          <p:nvPr/>
        </p:nvSpPr>
        <p:spPr>
          <a:xfrm>
            <a:off x="7674934" y="2682646"/>
            <a:ext cx="137160" cy="137160"/>
          </a:xfrm>
          <a:prstGeom prst="ellipse">
            <a:avLst/>
          </a:prstGeom>
          <a:solidFill>
            <a:srgbClr val="5596A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69753991-F1EE-D642-83D0-54E2A993E4C8}"/>
              </a:ext>
            </a:extLst>
          </p:cNvPr>
          <p:cNvCxnSpPr>
            <a:cxnSpLocks/>
          </p:cNvCxnSpPr>
          <p:nvPr/>
        </p:nvCxnSpPr>
        <p:spPr>
          <a:xfrm flipH="1">
            <a:off x="7754199" y="2392829"/>
            <a:ext cx="18322" cy="270931"/>
          </a:xfrm>
          <a:prstGeom prst="straightConnector1">
            <a:avLst/>
          </a:prstGeom>
          <a:ln w="38100">
            <a:solidFill>
              <a:srgbClr val="5596A7"/>
            </a:solidFill>
            <a:tailEnd type="triangle"/>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D0FB914A-1230-ED47-B7E9-52A02D044CEE}"/>
              </a:ext>
            </a:extLst>
          </p:cNvPr>
          <p:cNvSpPr/>
          <p:nvPr/>
        </p:nvSpPr>
        <p:spPr>
          <a:xfrm>
            <a:off x="9062505" y="4519628"/>
            <a:ext cx="137160" cy="137160"/>
          </a:xfrm>
          <a:prstGeom prst="ellipse">
            <a:avLst/>
          </a:prstGeom>
          <a:solidFill>
            <a:srgbClr val="046A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2" name="Straight Arrow Connector 311">
            <a:extLst>
              <a:ext uri="{FF2B5EF4-FFF2-40B4-BE49-F238E27FC236}">
                <a16:creationId xmlns:a16="http://schemas.microsoft.com/office/drawing/2014/main" id="{3FCCD84C-8506-E048-948F-D05125CF5D83}"/>
              </a:ext>
            </a:extLst>
          </p:cNvPr>
          <p:cNvCxnSpPr>
            <a:cxnSpLocks/>
          </p:cNvCxnSpPr>
          <p:nvPr/>
        </p:nvCxnSpPr>
        <p:spPr>
          <a:xfrm flipV="1">
            <a:off x="8904970" y="4663089"/>
            <a:ext cx="176756" cy="289431"/>
          </a:xfrm>
          <a:prstGeom prst="straightConnector1">
            <a:avLst/>
          </a:prstGeom>
          <a:ln w="38100">
            <a:solidFill>
              <a:srgbClr val="046A38"/>
            </a:solidFill>
            <a:tailEnd type="triangle"/>
          </a:ln>
        </p:spPr>
        <p:style>
          <a:lnRef idx="1">
            <a:schemeClr val="accent1"/>
          </a:lnRef>
          <a:fillRef idx="0">
            <a:schemeClr val="accent1"/>
          </a:fillRef>
          <a:effectRef idx="0">
            <a:schemeClr val="accent1"/>
          </a:effectRef>
          <a:fontRef idx="minor">
            <a:schemeClr val="tx1"/>
          </a:fontRef>
        </p:style>
      </p:cxnSp>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K-means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F6402392-641E-6942-8719-C147D79E0455}"/>
                  </a:ext>
                </a:extLst>
              </p:cNvPr>
              <p:cNvSpPr txBox="1"/>
              <p:nvPr/>
            </p:nvSpPr>
            <p:spPr>
              <a:xfrm>
                <a:off x="623195" y="1088516"/>
                <a:ext cx="4414562" cy="646331"/>
              </a:xfrm>
              <a:prstGeom prst="rect">
                <a:avLst/>
              </a:prstGeom>
              <a:noFill/>
            </p:spPr>
            <p:txBody>
              <a:bodyPr wrap="square" rtlCol="0">
                <a:spAutoFit/>
              </a:bodyPr>
              <a:lstStyle/>
              <a:p>
                <a:r>
                  <a:rPr lang="en-US" dirty="0">
                    <a:solidFill>
                      <a:schemeClr val="bg1"/>
                    </a:solidFill>
                  </a:rPr>
                  <a:t>We start from the assumption of a center number of clusters </a:t>
                </a:r>
                <a14:m>
                  <m:oMath xmlns:m="http://schemas.openxmlformats.org/officeDocument/2006/math">
                    <m:r>
                      <a:rPr lang="en-US" b="0" i="1" smtClean="0">
                        <a:solidFill>
                          <a:schemeClr val="bg1"/>
                        </a:solidFill>
                        <a:latin typeface="Cambria Math" panose="02040503050406030204" pitchFamily="18" charset="0"/>
                      </a:rPr>
                      <m:t>𝑘</m:t>
                    </m:r>
                  </m:oMath>
                </a14:m>
                <a:r>
                  <a:rPr lang="en-US" dirty="0">
                    <a:solidFill>
                      <a:schemeClr val="bg1"/>
                    </a:solidFill>
                  </a:rPr>
                  <a:t> (see more later)</a:t>
                </a:r>
              </a:p>
            </p:txBody>
          </p:sp>
        </mc:Choice>
        <mc:Fallback xmlns="">
          <p:sp>
            <p:nvSpPr>
              <p:cNvPr id="180" name="TextBox 179">
                <a:extLst>
                  <a:ext uri="{FF2B5EF4-FFF2-40B4-BE49-F238E27FC236}">
                    <a16:creationId xmlns:a16="http://schemas.microsoft.com/office/drawing/2014/main" id="{F6402392-641E-6942-8719-C147D79E0455}"/>
                  </a:ext>
                </a:extLst>
              </p:cNvPr>
              <p:cNvSpPr txBox="1">
                <a:spLocks noRot="1" noChangeAspect="1" noMove="1" noResize="1" noEditPoints="1" noAdjustHandles="1" noChangeArrowheads="1" noChangeShapeType="1" noTextEdit="1"/>
              </p:cNvSpPr>
              <p:nvPr/>
            </p:nvSpPr>
            <p:spPr>
              <a:xfrm>
                <a:off x="623195" y="1088516"/>
                <a:ext cx="4414562" cy="646331"/>
              </a:xfrm>
              <a:prstGeom prst="rect">
                <a:avLst/>
              </a:prstGeom>
              <a:blipFill>
                <a:blip r:embed="rId3"/>
                <a:stretch>
                  <a:fillRect l="-860"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Rectangle 180">
                <a:extLst>
                  <a:ext uri="{FF2B5EF4-FFF2-40B4-BE49-F238E27FC236}">
                    <a16:creationId xmlns:a16="http://schemas.microsoft.com/office/drawing/2014/main" id="{B3BF587B-5491-7040-AA24-6D746DE654E6}"/>
                  </a:ext>
                </a:extLst>
              </p:cNvPr>
              <p:cNvSpPr/>
              <p:nvPr/>
            </p:nvSpPr>
            <p:spPr>
              <a:xfrm>
                <a:off x="816792" y="1895206"/>
                <a:ext cx="3288914" cy="738664"/>
              </a:xfrm>
              <a:prstGeom prst="rect">
                <a:avLst/>
              </a:prstGeom>
            </p:spPr>
            <p:txBody>
              <a:bodyPr wrap="none">
                <a:spAutoFit/>
              </a:bodyPr>
              <a:lstStyle/>
              <a:p>
                <a:pPr marL="342900" indent="-342900">
                  <a:buAutoNum type="arabicPeriod"/>
                </a:pPr>
                <a:r>
                  <a:rPr lang="en-US" dirty="0">
                    <a:solidFill>
                      <a:schemeClr val="bg1"/>
                    </a:solidFill>
                  </a:rPr>
                  <a:t>Determine centroid location: </a:t>
                </a:r>
                <a:br>
                  <a:rPr lang="en-US" dirty="0">
                    <a:solidFill>
                      <a:schemeClr val="bg1"/>
                    </a:solidFill>
                  </a:rPr>
                </a:br>
                <a14:m>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i="1" smtClean="0">
                            <a:solidFill>
                              <a:schemeClr val="bg1"/>
                            </a:solidFill>
                            <a:latin typeface="Cambria Math" panose="02040503050406030204" pitchFamily="18" charset="0"/>
                            <a:ea typeface="Cambria Math" panose="02040503050406030204" pitchFamily="18" charset="0"/>
                          </a:rPr>
                          <m:t>𝜇</m:t>
                        </m:r>
                      </m:e>
                      <m:sub>
                        <m:r>
                          <a:rPr lang="en-US" sz="2400" b="0" i="1" smtClean="0">
                            <a:solidFill>
                              <a:schemeClr val="bg1"/>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𝜇</m:t>
                        </m:r>
                      </m:e>
                      <m:sub>
                        <m:r>
                          <a:rPr lang="en-US" sz="2400" b="0" i="1" smtClean="0">
                            <a:solidFill>
                              <a:schemeClr val="bg1"/>
                            </a:solidFill>
                            <a:latin typeface="Cambria Math" panose="02040503050406030204" pitchFamily="18" charset="0"/>
                            <a:ea typeface="Cambria Math" panose="02040503050406030204" pitchFamily="18" charset="0"/>
                          </a:rPr>
                          <m:t>2</m:t>
                        </m:r>
                      </m:sub>
                    </m:sSub>
                    <m:r>
                      <a:rPr lang="en-US" sz="2400" b="0" i="1" smtClean="0">
                        <a:solidFill>
                          <a:schemeClr val="bg1"/>
                        </a:solidFill>
                        <a:latin typeface="Cambria Math" panose="02040503050406030204" pitchFamily="18" charset="0"/>
                        <a:ea typeface="Cambria Math" panose="02040503050406030204" pitchFamily="18" charset="0"/>
                      </a:rPr>
                      <m:t>, …,</m:t>
                    </m:r>
                    <m:sSub>
                      <m:sSubPr>
                        <m:ctrlPr>
                          <a:rPr lang="en-US" sz="2400" i="1">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𝜇</m:t>
                        </m:r>
                      </m:e>
                      <m:sub>
                        <m:r>
                          <a:rPr lang="en-US" sz="2400" b="0" i="1" smtClean="0">
                            <a:solidFill>
                              <a:schemeClr val="bg1"/>
                            </a:solidFill>
                            <a:latin typeface="Cambria Math" panose="02040503050406030204" pitchFamily="18" charset="0"/>
                            <a:ea typeface="Cambria Math" panose="02040503050406030204" pitchFamily="18" charset="0"/>
                          </a:rPr>
                          <m:t>𝑘</m:t>
                        </m:r>
                      </m:sub>
                    </m:sSub>
                  </m:oMath>
                </a14:m>
                <a:endParaRPr lang="en-US" dirty="0">
                  <a:solidFill>
                    <a:schemeClr val="bg1"/>
                  </a:solidFill>
                </a:endParaRPr>
              </a:p>
            </p:txBody>
          </p:sp>
        </mc:Choice>
        <mc:Fallback xmlns="">
          <p:sp>
            <p:nvSpPr>
              <p:cNvPr id="181" name="Rectangle 180">
                <a:extLst>
                  <a:ext uri="{FF2B5EF4-FFF2-40B4-BE49-F238E27FC236}">
                    <a16:creationId xmlns:a16="http://schemas.microsoft.com/office/drawing/2014/main" id="{B3BF587B-5491-7040-AA24-6D746DE654E6}"/>
                  </a:ext>
                </a:extLst>
              </p:cNvPr>
              <p:cNvSpPr>
                <a:spLocks noRot="1" noChangeAspect="1" noMove="1" noResize="1" noEditPoints="1" noAdjustHandles="1" noChangeArrowheads="1" noChangeShapeType="1" noTextEdit="1"/>
              </p:cNvSpPr>
              <p:nvPr/>
            </p:nvSpPr>
            <p:spPr>
              <a:xfrm>
                <a:off x="816792" y="1895206"/>
                <a:ext cx="3288914" cy="738664"/>
              </a:xfrm>
              <a:prstGeom prst="rect">
                <a:avLst/>
              </a:prstGeom>
              <a:blipFill>
                <a:blip r:embed="rId4"/>
                <a:stretch>
                  <a:fillRect l="-1154" t="-3390" r="-385"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7" name="Rectangle 196">
                <a:extLst>
                  <a:ext uri="{FF2B5EF4-FFF2-40B4-BE49-F238E27FC236}">
                    <a16:creationId xmlns:a16="http://schemas.microsoft.com/office/drawing/2014/main" id="{4E79C40F-A0BF-074D-95FF-8F4CC0E60129}"/>
                  </a:ext>
                </a:extLst>
              </p:cNvPr>
              <p:cNvSpPr/>
              <p:nvPr/>
            </p:nvSpPr>
            <p:spPr>
              <a:xfrm>
                <a:off x="816792" y="2631741"/>
                <a:ext cx="5594817" cy="1889043"/>
              </a:xfrm>
              <a:prstGeom prst="rect">
                <a:avLst/>
              </a:prstGeom>
            </p:spPr>
            <p:txBody>
              <a:bodyPr wrap="square">
                <a:spAutoFit/>
              </a:bodyPr>
              <a:lstStyle/>
              <a:p>
                <a:r>
                  <a:rPr lang="en-US" dirty="0">
                    <a:solidFill>
                      <a:schemeClr val="bg1"/>
                    </a:solidFill>
                  </a:rPr>
                  <a:t>2. Calculate the boundaries:</a:t>
                </a:r>
                <a:br>
                  <a:rPr lang="en-US" dirty="0">
                    <a:solidFill>
                      <a:schemeClr val="bg1"/>
                    </a:solidFill>
                  </a:rPr>
                </a:br>
                <a:r>
                  <a:rPr lang="en-US" dirty="0">
                    <a:solidFill>
                      <a:schemeClr val="bg1"/>
                    </a:solidFill>
                  </a:rPr>
                  <a:t>Draw a line between centroid and place a ”plane” orthogonal to it halfway between both.</a:t>
                </a:r>
                <a:br>
                  <a:rPr lang="en-US" dirty="0">
                    <a:solidFill>
                      <a:schemeClr val="bg1"/>
                    </a:solidFill>
                  </a:rPr>
                </a:br>
                <a:r>
                  <a:rPr lang="en-US" dirty="0">
                    <a:solidFill>
                      <a:schemeClr val="bg1"/>
                    </a:solidFill>
                  </a:rPr>
                  <a:t>Do this for all centroids and determine the segmentation of each cluster</a:t>
                </a:r>
                <a:endParaRPr lang="en-US"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𝑐</m:t>
                          </m:r>
                        </m:e>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arg</m:t>
                              </m:r>
                            </m:fName>
                            <m:e>
                              <m:func>
                                <m:funcPr>
                                  <m:ctrlPr>
                                    <a:rPr lang="en-US" b="0" i="1" smtClean="0">
                                      <a:solidFill>
                                        <a:schemeClr val="bg1"/>
                                      </a:solidFill>
                                      <a:latin typeface="Cambria Math" panose="02040503050406030204" pitchFamily="18" charset="0"/>
                                    </a:rPr>
                                  </m:ctrlPr>
                                </m:funcPr>
                                <m:fName>
                                  <m:limLow>
                                    <m:limLowPr>
                                      <m:ctrlPr>
                                        <a:rPr lang="en-US" b="0" i="1" smtClean="0">
                                          <a:solidFill>
                                            <a:schemeClr val="bg1"/>
                                          </a:solidFill>
                                          <a:latin typeface="Cambria Math" panose="02040503050406030204" pitchFamily="18" charset="0"/>
                                        </a:rPr>
                                      </m:ctrlPr>
                                    </m:limLowPr>
                                    <m:e>
                                      <m:r>
                                        <m:rPr>
                                          <m:sty m:val="p"/>
                                        </m:rPr>
                                        <a:rPr lang="en-US" b="0" i="0" smtClean="0">
                                          <a:solidFill>
                                            <a:schemeClr val="bg1"/>
                                          </a:solidFill>
                                          <a:latin typeface="Cambria Math" panose="02040503050406030204" pitchFamily="18" charset="0"/>
                                        </a:rPr>
                                        <m:t>min</m:t>
                                      </m:r>
                                    </m:e>
                                    <m:lim>
                                      <m:r>
                                        <a:rPr lang="en-US" b="0" i="1" smtClean="0">
                                          <a:solidFill>
                                            <a:schemeClr val="bg1"/>
                                          </a:solidFill>
                                          <a:latin typeface="Cambria Math" panose="02040503050406030204" pitchFamily="18" charset="0"/>
                                        </a:rPr>
                                        <m:t>𝑗</m:t>
                                      </m:r>
                                    </m:lim>
                                  </m:limLow>
                                </m:fName>
                                <m:e>
                                  <m:d>
                                    <m:dPr>
                                      <m:begChr m:val="‖"/>
                                      <m:endChr m:val="‖"/>
                                      <m:ctrlPr>
                                        <a:rPr lang="en-US" b="0" i="1" smtClean="0">
                                          <a:solidFill>
                                            <a:schemeClr val="bg1"/>
                                          </a:solidFill>
                                          <a:latin typeface="Cambria Math" panose="02040503050406030204" pitchFamily="18" charset="0"/>
                                        </a:rPr>
                                      </m:ctrlPr>
                                    </m:d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𝜇</m:t>
                                          </m:r>
                                        </m:e>
                                        <m:sub>
                                          <m:r>
                                            <a:rPr lang="en-US" b="0" i="1" smtClean="0">
                                              <a:solidFill>
                                                <a:schemeClr val="bg1"/>
                                              </a:solidFill>
                                              <a:latin typeface="Cambria Math" panose="02040503050406030204" pitchFamily="18" charset="0"/>
                                            </a:rPr>
                                            <m:t>𝑗</m:t>
                                          </m:r>
                                        </m:sub>
                                      </m:sSub>
                                    </m:e>
                                  </m:d>
                                </m:e>
                              </m:func>
                              <m:r>
                                <a:rPr lang="en-US" b="0" i="1" smtClean="0">
                                  <a:solidFill>
                                    <a:schemeClr val="bg1"/>
                                  </a:solidFill>
                                  <a:latin typeface="Cambria Math" panose="02040503050406030204" pitchFamily="18" charset="0"/>
                                </a:rPr>
                                <m:t> </m:t>
                              </m:r>
                            </m:e>
                          </m:func>
                        </m:e>
                        <m:sup>
                          <m:r>
                            <a:rPr lang="en-US" b="0" i="1" smtClean="0">
                              <a:solidFill>
                                <a:schemeClr val="bg1"/>
                              </a:solidFill>
                              <a:latin typeface="Cambria Math" panose="02040503050406030204" pitchFamily="18" charset="0"/>
                            </a:rPr>
                            <m:t>2</m:t>
                          </m:r>
                        </m:sup>
                      </m:sSup>
                    </m:oMath>
                  </m:oMathPara>
                </a14:m>
                <a:endParaRPr lang="en-US" dirty="0">
                  <a:solidFill>
                    <a:schemeClr val="bg1"/>
                  </a:solidFill>
                </a:endParaRPr>
              </a:p>
            </p:txBody>
          </p:sp>
        </mc:Choice>
        <mc:Fallback xmlns="">
          <p:sp>
            <p:nvSpPr>
              <p:cNvPr id="197" name="Rectangle 196">
                <a:extLst>
                  <a:ext uri="{FF2B5EF4-FFF2-40B4-BE49-F238E27FC236}">
                    <a16:creationId xmlns:a16="http://schemas.microsoft.com/office/drawing/2014/main" id="{4E79C40F-A0BF-074D-95FF-8F4CC0E60129}"/>
                  </a:ext>
                </a:extLst>
              </p:cNvPr>
              <p:cNvSpPr>
                <a:spLocks noRot="1" noChangeAspect="1" noMove="1" noResize="1" noEditPoints="1" noAdjustHandles="1" noChangeArrowheads="1" noChangeShapeType="1" noTextEdit="1"/>
              </p:cNvSpPr>
              <p:nvPr/>
            </p:nvSpPr>
            <p:spPr>
              <a:xfrm>
                <a:off x="816792" y="2631741"/>
                <a:ext cx="5594817" cy="1889043"/>
              </a:xfrm>
              <a:prstGeom prst="rect">
                <a:avLst/>
              </a:prstGeom>
              <a:blipFill>
                <a:blip r:embed="rId5"/>
                <a:stretch>
                  <a:fillRect l="-679" t="-1333"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Rectangle 300">
                <a:extLst>
                  <a:ext uri="{FF2B5EF4-FFF2-40B4-BE49-F238E27FC236}">
                    <a16:creationId xmlns:a16="http://schemas.microsoft.com/office/drawing/2014/main" id="{A51E1231-4D15-EE4A-AE63-8CA00208ED2D}"/>
                  </a:ext>
                </a:extLst>
              </p:cNvPr>
              <p:cNvSpPr/>
              <p:nvPr/>
            </p:nvSpPr>
            <p:spPr>
              <a:xfrm>
                <a:off x="816792" y="4499431"/>
                <a:ext cx="5594817" cy="646331"/>
              </a:xfrm>
              <a:prstGeom prst="rect">
                <a:avLst/>
              </a:prstGeom>
            </p:spPr>
            <p:txBody>
              <a:bodyPr wrap="square">
                <a:spAutoFit/>
              </a:bodyPr>
              <a:lstStyle/>
              <a:p>
                <a:r>
                  <a:rPr lang="en-US" dirty="0">
                    <a:solidFill>
                      <a:schemeClr val="bg1"/>
                    </a:solidFill>
                  </a:rPr>
                  <a:t>3. Determine the new center of mass </a:t>
                </a:r>
                <a14:m>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oMath>
                </a14:m>
                <a:r>
                  <a:rPr lang="en-US" dirty="0">
                    <a:solidFill>
                      <a:schemeClr val="bg1"/>
                    </a:solidFill>
                  </a:rPr>
                  <a:t> for each cell.</a:t>
                </a:r>
              </a:p>
              <a:p>
                <a:endParaRPr lang="en-US" dirty="0">
                  <a:solidFill>
                    <a:schemeClr val="bg1"/>
                  </a:solidFill>
                </a:endParaRPr>
              </a:p>
            </p:txBody>
          </p:sp>
        </mc:Choice>
        <mc:Fallback xmlns="">
          <p:sp>
            <p:nvSpPr>
              <p:cNvPr id="301" name="Rectangle 300">
                <a:extLst>
                  <a:ext uri="{FF2B5EF4-FFF2-40B4-BE49-F238E27FC236}">
                    <a16:creationId xmlns:a16="http://schemas.microsoft.com/office/drawing/2014/main" id="{A51E1231-4D15-EE4A-AE63-8CA00208ED2D}"/>
                  </a:ext>
                </a:extLst>
              </p:cNvPr>
              <p:cNvSpPr>
                <a:spLocks noRot="1" noChangeAspect="1" noMove="1" noResize="1" noEditPoints="1" noAdjustHandles="1" noChangeArrowheads="1" noChangeShapeType="1" noTextEdit="1"/>
              </p:cNvSpPr>
              <p:nvPr/>
            </p:nvSpPr>
            <p:spPr>
              <a:xfrm>
                <a:off x="816792" y="4499431"/>
                <a:ext cx="5594817" cy="646331"/>
              </a:xfrm>
              <a:prstGeom prst="rect">
                <a:avLst/>
              </a:prstGeom>
              <a:blipFill>
                <a:blip r:embed="rId6"/>
                <a:stretch>
                  <a:fillRect l="-679" t="-1923"/>
                </a:stretch>
              </a:blipFill>
            </p:spPr>
            <p:txBody>
              <a:bodyPr/>
              <a:lstStyle/>
              <a:p>
                <a:r>
                  <a:rPr lang="en-US">
                    <a:noFill/>
                  </a:rPr>
                  <a:t> </a:t>
                </a:r>
              </a:p>
            </p:txBody>
          </p:sp>
        </mc:Fallback>
      </mc:AlternateContent>
      <p:sp>
        <p:nvSpPr>
          <p:cNvPr id="302" name="Rectangle 301">
            <a:extLst>
              <a:ext uri="{FF2B5EF4-FFF2-40B4-BE49-F238E27FC236}">
                <a16:creationId xmlns:a16="http://schemas.microsoft.com/office/drawing/2014/main" id="{4F15B576-2EE6-114B-892F-3721C8552714}"/>
              </a:ext>
            </a:extLst>
          </p:cNvPr>
          <p:cNvSpPr/>
          <p:nvPr/>
        </p:nvSpPr>
        <p:spPr>
          <a:xfrm>
            <a:off x="816792" y="5014245"/>
            <a:ext cx="5594817" cy="369332"/>
          </a:xfrm>
          <a:prstGeom prst="rect">
            <a:avLst/>
          </a:prstGeom>
        </p:spPr>
        <p:txBody>
          <a:bodyPr wrap="square">
            <a:spAutoFit/>
          </a:bodyPr>
          <a:lstStyle/>
          <a:p>
            <a:r>
              <a:rPr lang="en-US" dirty="0">
                <a:solidFill>
                  <a:schemeClr val="bg1"/>
                </a:solidFill>
              </a:rPr>
              <a:t>4. Move your centroid to the new point</a:t>
            </a:r>
          </a:p>
        </p:txBody>
      </p:sp>
      <p:sp>
        <p:nvSpPr>
          <p:cNvPr id="303" name="Rectangle 302">
            <a:extLst>
              <a:ext uri="{FF2B5EF4-FFF2-40B4-BE49-F238E27FC236}">
                <a16:creationId xmlns:a16="http://schemas.microsoft.com/office/drawing/2014/main" id="{9B0E24F0-2B0A-0B47-9650-EAA78E3DAEB1}"/>
              </a:ext>
            </a:extLst>
          </p:cNvPr>
          <p:cNvSpPr/>
          <p:nvPr/>
        </p:nvSpPr>
        <p:spPr>
          <a:xfrm>
            <a:off x="816792" y="5387846"/>
            <a:ext cx="5594817" cy="646331"/>
          </a:xfrm>
          <a:prstGeom prst="rect">
            <a:avLst/>
          </a:prstGeom>
        </p:spPr>
        <p:txBody>
          <a:bodyPr wrap="square">
            <a:spAutoFit/>
          </a:bodyPr>
          <a:lstStyle/>
          <a:p>
            <a:r>
              <a:rPr lang="en-US" dirty="0">
                <a:solidFill>
                  <a:schemeClr val="bg1"/>
                </a:solidFill>
              </a:rPr>
              <a:t>5. Repeat step 2 to 4 a fixed number of times or until you reach convergence.</a:t>
            </a:r>
          </a:p>
        </p:txBody>
      </p:sp>
      <p:cxnSp>
        <p:nvCxnSpPr>
          <p:cNvPr id="315" name="Straight Connector 314">
            <a:extLst>
              <a:ext uri="{FF2B5EF4-FFF2-40B4-BE49-F238E27FC236}">
                <a16:creationId xmlns:a16="http://schemas.microsoft.com/office/drawing/2014/main" id="{4014FD56-E1DC-6D49-954D-EC8F6BA5B86F}"/>
              </a:ext>
            </a:extLst>
          </p:cNvPr>
          <p:cNvCxnSpPr>
            <a:cxnSpLocks/>
          </p:cNvCxnSpPr>
          <p:nvPr/>
        </p:nvCxnSpPr>
        <p:spPr>
          <a:xfrm>
            <a:off x="7848987" y="1071107"/>
            <a:ext cx="1055983" cy="2118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AA088E9F-855B-1A40-836C-7CDED7EDE9D4}"/>
              </a:ext>
            </a:extLst>
          </p:cNvPr>
          <p:cNvCxnSpPr>
            <a:cxnSpLocks/>
          </p:cNvCxnSpPr>
          <p:nvPr/>
        </p:nvCxnSpPr>
        <p:spPr>
          <a:xfrm flipV="1">
            <a:off x="6794857" y="3229948"/>
            <a:ext cx="2127843" cy="159503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945154E-E73F-2D46-AB65-A98883CCB858}"/>
              </a:ext>
            </a:extLst>
          </p:cNvPr>
          <p:cNvCxnSpPr>
            <a:cxnSpLocks/>
          </p:cNvCxnSpPr>
          <p:nvPr/>
        </p:nvCxnSpPr>
        <p:spPr>
          <a:xfrm flipV="1">
            <a:off x="8882111" y="3235406"/>
            <a:ext cx="2709613" cy="257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608FEA70-EAFA-1443-BA2B-09634BB29F61}"/>
              </a:ext>
            </a:extLst>
          </p:cNvPr>
          <p:cNvSpPr>
            <a:spLocks noChangeAspect="1"/>
          </p:cNvSpPr>
          <p:nvPr/>
        </p:nvSpPr>
        <p:spPr>
          <a:xfrm>
            <a:off x="9992392" y="2046486"/>
            <a:ext cx="137160" cy="137160"/>
          </a:xfrm>
          <a:prstGeom prst="ellipse">
            <a:avLst/>
          </a:prstGeom>
          <a:solidFill>
            <a:srgbClr val="8FC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4131A306-5C87-FD46-8406-10936A3BABFD}"/>
              </a:ext>
            </a:extLst>
          </p:cNvPr>
          <p:cNvSpPr>
            <a:spLocks noChangeAspect="1"/>
          </p:cNvSpPr>
          <p:nvPr/>
        </p:nvSpPr>
        <p:spPr>
          <a:xfrm>
            <a:off x="7712378" y="2234050"/>
            <a:ext cx="137160" cy="137160"/>
          </a:xfrm>
          <a:prstGeom prst="ellipse">
            <a:avLst/>
          </a:prstGeom>
          <a:solidFill>
            <a:srgbClr val="559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54A2C760-9D9B-694F-9DB6-1121CC2A2E0E}"/>
              </a:ext>
            </a:extLst>
          </p:cNvPr>
          <p:cNvSpPr>
            <a:spLocks noChangeAspect="1"/>
          </p:cNvSpPr>
          <p:nvPr/>
        </p:nvSpPr>
        <p:spPr>
          <a:xfrm>
            <a:off x="8788573" y="4948774"/>
            <a:ext cx="137160" cy="137160"/>
          </a:xfrm>
          <a:prstGeom prst="ellipse">
            <a:avLst/>
          </a:prstGeom>
          <a:solidFill>
            <a:srgbClr val="046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61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9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7"/>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24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3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38"/>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8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23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11"/>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0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77"/>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75"/>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26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4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9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9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0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0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0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0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0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0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0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1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11"/>
                                        </p:tgtEl>
                                        <p:attrNameLst>
                                          <p:attrName>style.visibility</p:attrName>
                                        </p:attrNameLst>
                                      </p:cBhvr>
                                      <p:to>
                                        <p:strVal val="visible"/>
                                      </p:to>
                                    </p:set>
                                  </p:childTnLst>
                                </p:cTn>
                              </p:par>
                              <p:par>
                                <p:cTn id="127" presetID="1" presetClass="exit" presetSubtype="0" fill="hold" grpId="1" nodeType="withEffect">
                                  <p:stCondLst>
                                    <p:cond delay="0"/>
                                  </p:stCondLst>
                                  <p:childTnLst>
                                    <p:set>
                                      <p:cBhvr>
                                        <p:cTn id="128" dur="1" fill="hold">
                                          <p:stCondLst>
                                            <p:cond delay="0"/>
                                          </p:stCondLst>
                                        </p:cTn>
                                        <p:tgtEl>
                                          <p:spTgt spid="300"/>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193"/>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99"/>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1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1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321"/>
                                        </p:tgtEl>
                                        <p:attrNameLst>
                                          <p:attrName>style.visibility</p:attrName>
                                        </p:attrNameLst>
                                      </p:cBhvr>
                                      <p:to>
                                        <p:strVal val="visible"/>
                                      </p:to>
                                    </p:set>
                                  </p:childTnLst>
                                </p:cTn>
                              </p:par>
                              <p:par>
                                <p:cTn id="141" presetID="1" presetClass="exit" presetSubtype="0" fill="hold" nodeType="withEffect">
                                  <p:stCondLst>
                                    <p:cond delay="0"/>
                                  </p:stCondLst>
                                  <p:childTnLst>
                                    <p:set>
                                      <p:cBhvr>
                                        <p:cTn id="142" dur="1" fill="hold">
                                          <p:stCondLst>
                                            <p:cond delay="0"/>
                                          </p:stCondLst>
                                        </p:cTn>
                                        <p:tgtEl>
                                          <p:spTgt spid="306"/>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94"/>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182"/>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09"/>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19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3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3" grpId="1" animBg="1"/>
      <p:bldP spid="299" grpId="0" animBg="1"/>
      <p:bldP spid="299" grpId="1" animBg="1"/>
      <p:bldP spid="300" grpId="0" animBg="1"/>
      <p:bldP spid="300" grpId="1" animBg="1"/>
      <p:bldP spid="304" grpId="0" animBg="1"/>
      <p:bldP spid="308" grpId="0" animBg="1"/>
      <p:bldP spid="311" grpId="0" animBg="1"/>
      <p:bldP spid="181" grpId="0"/>
      <p:bldP spid="197" grpId="0"/>
      <p:bldP spid="301" grpId="0"/>
      <p:bldP spid="302" grpId="0"/>
      <p:bldP spid="303" grpId="0"/>
      <p:bldP spid="194" grpId="0" animBg="1"/>
      <p:bldP spid="194" grpId="1" animBg="1"/>
      <p:bldP spid="182" grpId="0" animBg="1"/>
      <p:bldP spid="182" grpId="1" animBg="1"/>
      <p:bldP spid="195" grpId="0" animBg="1"/>
      <p:bldP spid="19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K-means – average Silhouette coefficient</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E0550378-9106-9342-A87D-797E898EB31B}"/>
                  </a:ext>
                </a:extLst>
              </p:cNvPr>
              <p:cNvSpPr txBox="1"/>
              <p:nvPr/>
            </p:nvSpPr>
            <p:spPr>
              <a:xfrm>
                <a:off x="653950" y="836193"/>
                <a:ext cx="9584978" cy="5778826"/>
              </a:xfrm>
              <a:prstGeom prst="rect">
                <a:avLst/>
              </a:prstGeom>
              <a:noFill/>
            </p:spPr>
            <p:txBody>
              <a:bodyPr wrap="square" lIns="0" tIns="0" rIns="0" bIns="0" rtlCol="0">
                <a:spAutoFit/>
              </a:bodyPr>
              <a:lstStyle/>
              <a:p>
                <a:pPr marR="0" lvl="0" algn="l" defTabSz="1219170" rtl="0" eaLnBrk="1" fontAlgn="auto" latinLnBrk="0" hangingPunct="1">
                  <a:lnSpc>
                    <a:spcPct val="100000"/>
                  </a:lnSpc>
                  <a:spcBef>
                    <a:spcPts val="900"/>
                  </a:spcBef>
                  <a:spcAft>
                    <a:spcPts val="0"/>
                  </a:spcAft>
                  <a:buClr>
                    <a:srgbClr val="98BC3A"/>
                  </a:buClr>
                  <a:buSzPct val="100000"/>
                  <a:tabLst/>
                  <a:defRPr/>
                </a:pPr>
                <a:r>
                  <a:rPr lang="en-US" sz="2000" b="1" dirty="0">
                    <a:solidFill>
                      <a:srgbClr val="98BC3A"/>
                    </a:solidFill>
                    <a:latin typeface="Verdana"/>
                  </a:rPr>
                  <a:t>But how do we find the optimal number of clusters?</a:t>
                </a: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Rerun the algorithm with a different number of clusters say 1, …, n</a:t>
                </a: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Calculate the Average Silhouette coefficient:</a:t>
                </a:r>
              </a:p>
              <a:p>
                <a:pPr marL="914400" lvl="1" indent="-457200" defTabSz="1219170">
                  <a:spcBef>
                    <a:spcPts val="900"/>
                  </a:spcBef>
                  <a:buClr>
                    <a:srgbClr val="98BC3A"/>
                  </a:buClr>
                  <a:buSzPct val="100000"/>
                  <a:buAutoNum type="arabicPeriod"/>
                  <a:defRPr/>
                </a:pPr>
                <a:r>
                  <a:rPr lang="en-US" sz="2000" dirty="0">
                    <a:solidFill>
                      <a:srgbClr val="FFFFFF"/>
                    </a:solidFill>
                    <a:latin typeface="Verdana"/>
                  </a:rPr>
                  <a:t>Calculate the cluster similarity </a:t>
                </a:r>
                <a14:m>
                  <m:oMath xmlns:m="http://schemas.openxmlformats.org/officeDocument/2006/math">
                    <m:r>
                      <a:rPr lang="en-US" sz="2800" b="0" i="1" smtClean="0">
                        <a:solidFill>
                          <a:srgbClr val="FFFFFF"/>
                        </a:solidFill>
                        <a:latin typeface="Cambria Math" panose="02040503050406030204" pitchFamily="18" charset="0"/>
                      </a:rPr>
                      <m:t>𝑎</m:t>
                    </m:r>
                  </m:oMath>
                </a14:m>
                <a:br>
                  <a:rPr lang="en-US" sz="2000" dirty="0">
                    <a:solidFill>
                      <a:srgbClr val="FFFFFF"/>
                    </a:solidFill>
                    <a:latin typeface="Verdana"/>
                  </a:rPr>
                </a:br>
                <a14:m>
                  <m:oMath xmlns:m="http://schemas.openxmlformats.org/officeDocument/2006/math">
                    <m:sSup>
                      <m:sSupPr>
                        <m:ctrlPr>
                          <a:rPr lang="en-US" sz="2000" b="0" i="1" smtClean="0">
                            <a:solidFill>
                              <a:srgbClr val="FFFFFF"/>
                            </a:solidFill>
                            <a:latin typeface="Cambria Math" panose="02040503050406030204" pitchFamily="18" charset="0"/>
                          </a:rPr>
                        </m:ctrlPr>
                      </m:sSupPr>
                      <m:e>
                        <m:r>
                          <a:rPr lang="en-US" sz="2000" b="0" i="1" smtClean="0">
                            <a:solidFill>
                              <a:srgbClr val="FFFFFF"/>
                            </a:solidFill>
                            <a:latin typeface="Cambria Math" panose="02040503050406030204" pitchFamily="18" charset="0"/>
                          </a:rPr>
                          <m:t>𝑎</m:t>
                        </m:r>
                      </m:e>
                      <m:sup>
                        <m:r>
                          <a:rPr lang="en-US" sz="2000" b="0" i="1" smtClean="0">
                            <a:solidFill>
                              <a:srgbClr val="FFFFFF"/>
                            </a:solidFill>
                            <a:latin typeface="Cambria Math" panose="02040503050406030204" pitchFamily="18" charset="0"/>
                          </a:rPr>
                          <m:t>(</m:t>
                        </m:r>
                        <m:r>
                          <a:rPr lang="en-US" sz="2000" b="0" i="1" smtClean="0">
                            <a:solidFill>
                              <a:srgbClr val="FFFFFF"/>
                            </a:solidFill>
                            <a:latin typeface="Cambria Math" panose="02040503050406030204" pitchFamily="18" charset="0"/>
                          </a:rPr>
                          <m:t>𝑖</m:t>
                        </m:r>
                        <m:r>
                          <a:rPr lang="en-US" sz="2000" b="0" i="1" smtClean="0">
                            <a:solidFill>
                              <a:srgbClr val="FFFFFF"/>
                            </a:solidFill>
                            <a:latin typeface="Cambria Math" panose="02040503050406030204" pitchFamily="18" charset="0"/>
                          </a:rPr>
                          <m:t>)</m:t>
                        </m:r>
                      </m:sup>
                    </m:sSup>
                    <m:r>
                      <a:rPr lang="en-US" sz="2000" b="0" i="1" smtClean="0">
                        <a:solidFill>
                          <a:srgbClr val="FFFFFF"/>
                        </a:solidFill>
                        <a:latin typeface="Cambria Math" panose="02040503050406030204" pitchFamily="18" charset="0"/>
                      </a:rPr>
                      <m:t>= </m:t>
                    </m:r>
                    <m:f>
                      <m:fPr>
                        <m:ctrlPr>
                          <a:rPr lang="en-US" sz="2000" b="0" i="1" smtClean="0">
                            <a:solidFill>
                              <a:srgbClr val="FFFFFF"/>
                            </a:solidFill>
                            <a:latin typeface="Cambria Math" panose="02040503050406030204" pitchFamily="18" charset="0"/>
                          </a:rPr>
                        </m:ctrlPr>
                      </m:fPr>
                      <m:num>
                        <m:r>
                          <a:rPr lang="en-US" sz="2000" b="0" i="1" smtClean="0">
                            <a:solidFill>
                              <a:srgbClr val="FFFFFF"/>
                            </a:solidFill>
                            <a:latin typeface="Cambria Math" panose="02040503050406030204" pitchFamily="18" charset="0"/>
                          </a:rPr>
                          <m:t>1</m:t>
                        </m:r>
                      </m:num>
                      <m:den>
                        <m:sSub>
                          <m:sSubPr>
                            <m:ctrlPr>
                              <a:rPr lang="en-US" sz="2000" b="0" i="1" smtClean="0">
                                <a:solidFill>
                                  <a:srgbClr val="FFFFFF"/>
                                </a:solidFill>
                                <a:latin typeface="Cambria Math" panose="02040503050406030204" pitchFamily="18" charset="0"/>
                              </a:rPr>
                            </m:ctrlPr>
                          </m:sSubPr>
                          <m:e>
                            <m:r>
                              <a:rPr lang="en-US" sz="2000" b="0" i="1" smtClean="0">
                                <a:solidFill>
                                  <a:srgbClr val="FFFFFF"/>
                                </a:solidFill>
                                <a:latin typeface="Cambria Math" panose="02040503050406030204" pitchFamily="18" charset="0"/>
                              </a:rPr>
                              <m:t>𝑐</m:t>
                            </m:r>
                          </m:e>
                          <m:sub>
                            <m:r>
                              <a:rPr lang="en-US" sz="2000" b="0" i="1" smtClean="0">
                                <a:solidFill>
                                  <a:srgbClr val="FFFFFF"/>
                                </a:solidFill>
                                <a:latin typeface="Cambria Math" panose="02040503050406030204" pitchFamily="18" charset="0"/>
                              </a:rPr>
                              <m:t>𝑖</m:t>
                            </m:r>
                          </m:sub>
                        </m:sSub>
                        <m:r>
                          <a:rPr lang="en-US" sz="2000" b="0" i="1" smtClean="0">
                            <a:solidFill>
                              <a:srgbClr val="FFFFFF"/>
                            </a:solidFill>
                            <a:latin typeface="Cambria Math" panose="02040503050406030204" pitchFamily="18" charset="0"/>
                          </a:rPr>
                          <m:t> −1</m:t>
                        </m:r>
                      </m:den>
                    </m:f>
                    <m:nary>
                      <m:naryPr>
                        <m:chr m:val="∑"/>
                        <m:supHide m:val="on"/>
                        <m:ctrlPr>
                          <a:rPr lang="en-US" sz="2000" b="0" i="1" smtClean="0">
                            <a:solidFill>
                              <a:srgbClr val="FFFFFF"/>
                            </a:solidFill>
                            <a:latin typeface="Cambria Math" panose="02040503050406030204" pitchFamily="18" charset="0"/>
                          </a:rPr>
                        </m:ctrlPr>
                      </m:naryPr>
                      <m:sub>
                        <m:r>
                          <m:rPr>
                            <m:brk m:alnAt="7"/>
                          </m:rPr>
                          <a:rPr lang="en-US" sz="2000" b="0" i="1" smtClean="0">
                            <a:solidFill>
                              <a:srgbClr val="FFFFFF"/>
                            </a:solidFill>
                            <a:latin typeface="Cambria Math" panose="02040503050406030204" pitchFamily="18" charset="0"/>
                          </a:rPr>
                          <m:t>𝑗</m:t>
                        </m:r>
                        <m:r>
                          <a:rPr lang="en-US" sz="2000" b="0" i="1" smtClean="0">
                            <a:solidFill>
                              <a:srgbClr val="FFFFFF"/>
                            </a:solidFill>
                            <a:latin typeface="Cambria Math" panose="02040503050406030204" pitchFamily="18" charset="0"/>
                          </a:rPr>
                          <m:t> ∈</m:t>
                        </m:r>
                        <m:sSub>
                          <m:sSubPr>
                            <m:ctrlPr>
                              <a:rPr lang="en-US" sz="2000" b="0" i="1" smtClean="0">
                                <a:solidFill>
                                  <a:srgbClr val="FFFFFF"/>
                                </a:solidFill>
                                <a:latin typeface="Cambria Math" panose="02040503050406030204" pitchFamily="18" charset="0"/>
                                <a:ea typeface="Cambria Math" panose="02040503050406030204" pitchFamily="18" charset="0"/>
                              </a:rPr>
                            </m:ctrlPr>
                          </m:sSubPr>
                          <m:e>
                            <m:r>
                              <a:rPr lang="en-US" sz="2000" b="0" i="1" smtClean="0">
                                <a:solidFill>
                                  <a:srgbClr val="FFFFFF"/>
                                </a:solidFill>
                                <a:latin typeface="Cambria Math" panose="02040503050406030204" pitchFamily="18" charset="0"/>
                                <a:ea typeface="Cambria Math" panose="02040503050406030204" pitchFamily="18" charset="0"/>
                              </a:rPr>
                              <m:t>𝑐</m:t>
                            </m:r>
                          </m:e>
                          <m:sub>
                            <m:r>
                              <a:rPr lang="en-US" sz="2000" b="0" i="1" smtClean="0">
                                <a:solidFill>
                                  <a:srgbClr val="FFFFFF"/>
                                </a:solidFill>
                                <a:latin typeface="Cambria Math" panose="02040503050406030204" pitchFamily="18" charset="0"/>
                                <a:ea typeface="Cambria Math" panose="02040503050406030204" pitchFamily="18" charset="0"/>
                              </a:rPr>
                              <m:t>𝑖</m:t>
                            </m:r>
                          </m:sub>
                        </m:sSub>
                        <m:r>
                          <m:rPr>
                            <m:brk m:alnAt="7"/>
                          </m:rPr>
                          <a:rPr lang="en-US" sz="2000" b="0" i="1" smtClean="0">
                            <a:solidFill>
                              <a:srgbClr val="FFFFFF"/>
                            </a:solidFill>
                            <a:latin typeface="Cambria Math" panose="02040503050406030204" pitchFamily="18" charset="0"/>
                            <a:ea typeface="Cambria Math" panose="02040503050406030204" pitchFamily="18" charset="0"/>
                          </a:rPr>
                          <m:t>,</m:t>
                        </m:r>
                        <m:r>
                          <a:rPr lang="en-US" sz="2000" b="0" i="1" smtClean="0">
                            <a:solidFill>
                              <a:srgbClr val="FFFFFF"/>
                            </a:solidFill>
                            <a:latin typeface="Cambria Math" panose="02040503050406030204" pitchFamily="18" charset="0"/>
                            <a:ea typeface="Cambria Math" panose="02040503050406030204" pitchFamily="18" charset="0"/>
                          </a:rPr>
                          <m:t> </m:t>
                        </m:r>
                        <m:r>
                          <a:rPr lang="en-US" sz="2000" b="0" i="1" smtClean="0">
                            <a:solidFill>
                              <a:srgbClr val="FFFFFF"/>
                            </a:solidFill>
                            <a:latin typeface="Cambria Math" panose="02040503050406030204" pitchFamily="18" charset="0"/>
                            <a:ea typeface="Cambria Math" panose="02040503050406030204" pitchFamily="18" charset="0"/>
                          </a:rPr>
                          <m:t>𝑖</m:t>
                        </m:r>
                        <m:r>
                          <a:rPr lang="en-US" sz="2000" b="0" i="1" smtClean="0">
                            <a:solidFill>
                              <a:srgbClr val="FFFFFF"/>
                            </a:solidFill>
                            <a:latin typeface="Cambria Math" panose="02040503050406030204" pitchFamily="18" charset="0"/>
                            <a:ea typeface="Cambria Math" panose="02040503050406030204" pitchFamily="18" charset="0"/>
                          </a:rPr>
                          <m:t>≠</m:t>
                        </m:r>
                        <m:r>
                          <a:rPr lang="en-US" sz="2000" b="0" i="1" smtClean="0">
                            <a:solidFill>
                              <a:srgbClr val="FFFFFF"/>
                            </a:solidFill>
                            <a:latin typeface="Cambria Math" panose="02040503050406030204" pitchFamily="18" charset="0"/>
                            <a:ea typeface="Cambria Math" panose="02040503050406030204" pitchFamily="18" charset="0"/>
                          </a:rPr>
                          <m:t>𝑗</m:t>
                        </m:r>
                      </m:sub>
                      <m:sup/>
                      <m:e>
                        <m:r>
                          <a:rPr lang="en-US" sz="2000" b="0" i="1" smtClean="0">
                            <a:solidFill>
                              <a:srgbClr val="FFFFFF"/>
                            </a:solidFill>
                            <a:latin typeface="Cambria Math" panose="02040503050406030204" pitchFamily="18" charset="0"/>
                          </a:rPr>
                          <m:t>𝑑</m:t>
                        </m:r>
                        <m:r>
                          <a:rPr lang="en-US" sz="2000" b="0" i="1" smtClean="0">
                            <a:solidFill>
                              <a:srgbClr val="FFFFFF"/>
                            </a:solidFill>
                            <a:latin typeface="Cambria Math" panose="02040503050406030204" pitchFamily="18" charset="0"/>
                          </a:rPr>
                          <m:t>(</m:t>
                        </m:r>
                        <m:r>
                          <a:rPr lang="en-US" sz="2000" b="0" i="1" smtClean="0">
                            <a:solidFill>
                              <a:srgbClr val="FFFFFF"/>
                            </a:solidFill>
                            <a:latin typeface="Cambria Math" panose="02040503050406030204" pitchFamily="18" charset="0"/>
                          </a:rPr>
                          <m:t>𝑖</m:t>
                        </m:r>
                        <m:r>
                          <a:rPr lang="en-US" sz="2000" b="0" i="1" smtClean="0">
                            <a:solidFill>
                              <a:srgbClr val="FFFFFF"/>
                            </a:solidFill>
                            <a:latin typeface="Cambria Math" panose="02040503050406030204" pitchFamily="18" charset="0"/>
                          </a:rPr>
                          <m:t>,</m:t>
                        </m:r>
                        <m:r>
                          <a:rPr lang="en-US" sz="2000" b="0" i="1" smtClean="0">
                            <a:solidFill>
                              <a:srgbClr val="FFFFFF"/>
                            </a:solidFill>
                            <a:latin typeface="Cambria Math" panose="02040503050406030204" pitchFamily="18" charset="0"/>
                          </a:rPr>
                          <m:t>𝑗</m:t>
                        </m:r>
                        <m:r>
                          <a:rPr lang="en-US" sz="2000" b="0" i="1" smtClean="0">
                            <a:solidFill>
                              <a:srgbClr val="FFFFFF"/>
                            </a:solidFill>
                            <a:latin typeface="Cambria Math" panose="02040503050406030204" pitchFamily="18" charset="0"/>
                          </a:rPr>
                          <m:t>)</m:t>
                        </m:r>
                      </m:e>
                    </m:nary>
                  </m:oMath>
                </a14:m>
                <a:endParaRPr lang="en-US" sz="2000" dirty="0">
                  <a:solidFill>
                    <a:srgbClr val="FFFFFF"/>
                  </a:solidFill>
                  <a:latin typeface="Verdana"/>
                </a:endParaRPr>
              </a:p>
              <a:p>
                <a:pPr marL="914400" lvl="1" indent="-457200" defTabSz="1219170">
                  <a:spcBef>
                    <a:spcPts val="900"/>
                  </a:spcBef>
                  <a:buClr>
                    <a:srgbClr val="98BC3A"/>
                  </a:buClr>
                  <a:buSzPct val="100000"/>
                  <a:buAutoNum type="arabicPeriod"/>
                  <a:defRPr/>
                </a:pPr>
                <a:r>
                  <a:rPr lang="en-US" sz="2000" dirty="0">
                    <a:solidFill>
                      <a:srgbClr val="FFFFFF"/>
                    </a:solidFill>
                    <a:latin typeface="Verdana"/>
                  </a:rPr>
                  <a:t>Calculate the dissimilarity </a:t>
                </a:r>
                <a14:m>
                  <m:oMath xmlns:m="http://schemas.openxmlformats.org/officeDocument/2006/math">
                    <m:r>
                      <a:rPr lang="en-US" sz="2800" i="1">
                        <a:solidFill>
                          <a:srgbClr val="FFFFFF"/>
                        </a:solidFill>
                        <a:latin typeface="Cambria Math" panose="02040503050406030204" pitchFamily="18" charset="0"/>
                      </a:rPr>
                      <m:t>𝑏</m:t>
                    </m:r>
                  </m:oMath>
                </a14:m>
                <a:r>
                  <a:rPr lang="en-US" sz="2000" dirty="0">
                    <a:solidFill>
                      <a:srgbClr val="FFFFFF"/>
                    </a:solidFill>
                    <a:latin typeface="Verdana"/>
                  </a:rPr>
                  <a:t>:</a:t>
                </a:r>
                <a:br>
                  <a:rPr lang="en-US" sz="2000" dirty="0">
                    <a:solidFill>
                      <a:srgbClr val="FFFFFF"/>
                    </a:solidFill>
                    <a:latin typeface="Verdana"/>
                  </a:rPr>
                </a:b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b="0" i="1" smtClean="0">
                            <a:solidFill>
                              <a:srgbClr val="FFFFFF"/>
                            </a:solidFill>
                            <a:latin typeface="Cambria Math" panose="02040503050406030204" pitchFamily="18" charset="0"/>
                          </a:rPr>
                          <m:t>𝑏</m:t>
                        </m:r>
                      </m:e>
                      <m:sup>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𝑖</m:t>
                        </m:r>
                        <m:r>
                          <a:rPr lang="en-US" sz="2000" i="1">
                            <a:solidFill>
                              <a:srgbClr val="FFFFFF"/>
                            </a:solidFill>
                            <a:latin typeface="Cambria Math" panose="02040503050406030204" pitchFamily="18" charset="0"/>
                          </a:rPr>
                          <m:t>)</m:t>
                        </m:r>
                      </m:sup>
                    </m:sSup>
                    <m:r>
                      <a:rPr lang="en-US" sz="2000" i="1">
                        <a:solidFill>
                          <a:srgbClr val="FFFFFF"/>
                        </a:solidFill>
                        <a:latin typeface="Cambria Math" panose="02040503050406030204" pitchFamily="18" charset="0"/>
                      </a:rPr>
                      <m:t>=</m:t>
                    </m:r>
                    <m:func>
                      <m:funcPr>
                        <m:ctrlPr>
                          <a:rPr lang="en-US" sz="2000" i="1" smtClean="0">
                            <a:solidFill>
                              <a:srgbClr val="FFFFFF"/>
                            </a:solidFill>
                            <a:latin typeface="Cambria Math" panose="02040503050406030204" pitchFamily="18" charset="0"/>
                          </a:rPr>
                        </m:ctrlPr>
                      </m:funcPr>
                      <m:fName>
                        <m:limLow>
                          <m:limLowPr>
                            <m:ctrlPr>
                              <a:rPr lang="en-US" sz="2000" i="1" smtClean="0">
                                <a:solidFill>
                                  <a:srgbClr val="FFFFFF"/>
                                </a:solidFill>
                                <a:latin typeface="Cambria Math" panose="02040503050406030204" pitchFamily="18" charset="0"/>
                              </a:rPr>
                            </m:ctrlPr>
                          </m:limLowPr>
                          <m:e>
                            <m:r>
                              <m:rPr>
                                <m:sty m:val="p"/>
                              </m:rPr>
                              <a:rPr lang="en-US" sz="2000" i="0" smtClean="0">
                                <a:solidFill>
                                  <a:srgbClr val="FFFFFF"/>
                                </a:solidFill>
                                <a:latin typeface="Cambria Math" panose="02040503050406030204" pitchFamily="18" charset="0"/>
                              </a:rPr>
                              <m:t>min</m:t>
                            </m:r>
                          </m:e>
                          <m:lim>
                            <m:r>
                              <a:rPr lang="en-US" sz="2000" b="0" i="1" smtClean="0">
                                <a:solidFill>
                                  <a:srgbClr val="FFFFFF"/>
                                </a:solidFill>
                                <a:latin typeface="Cambria Math" panose="02040503050406030204" pitchFamily="18" charset="0"/>
                              </a:rPr>
                              <m:t>𝑘</m:t>
                            </m:r>
                            <m:r>
                              <a:rPr lang="en-US" sz="2000" b="0" i="1" smtClean="0">
                                <a:solidFill>
                                  <a:srgbClr val="FFFFFF"/>
                                </a:solidFill>
                                <a:latin typeface="Cambria Math" panose="02040503050406030204" pitchFamily="18" charset="0"/>
                                <a:ea typeface="Cambria Math" panose="02040503050406030204" pitchFamily="18" charset="0"/>
                              </a:rPr>
                              <m:t>≠</m:t>
                            </m:r>
                            <m:r>
                              <a:rPr lang="en-US" sz="2000" b="0" i="1" smtClean="0">
                                <a:solidFill>
                                  <a:srgbClr val="FFFFFF"/>
                                </a:solidFill>
                                <a:latin typeface="Cambria Math" panose="02040503050406030204" pitchFamily="18" charset="0"/>
                                <a:ea typeface="Cambria Math" panose="02040503050406030204" pitchFamily="18" charset="0"/>
                              </a:rPr>
                              <m:t>𝑖</m:t>
                            </m:r>
                          </m:lim>
                        </m:limLow>
                      </m:fName>
                      <m:e>
                        <m:f>
                          <m:fPr>
                            <m:ctrlPr>
                              <a:rPr lang="en-US" sz="2000" i="1">
                                <a:solidFill>
                                  <a:srgbClr val="FFFFFF"/>
                                </a:solidFill>
                                <a:latin typeface="Cambria Math" panose="02040503050406030204" pitchFamily="18" charset="0"/>
                              </a:rPr>
                            </m:ctrlPr>
                          </m:fPr>
                          <m:num>
                            <m:r>
                              <a:rPr lang="en-US" sz="2000" i="1">
                                <a:solidFill>
                                  <a:srgbClr val="FFFFFF"/>
                                </a:solidFill>
                                <a:latin typeface="Cambria Math" panose="02040503050406030204" pitchFamily="18" charset="0"/>
                              </a:rPr>
                              <m:t>1</m:t>
                            </m:r>
                          </m:num>
                          <m:den>
                            <m:sSub>
                              <m:sSubPr>
                                <m:ctrlPr>
                                  <a:rPr lang="en-US" sz="2000" i="1" smtClean="0">
                                    <a:solidFill>
                                      <a:srgbClr val="FFFFFF"/>
                                    </a:solidFill>
                                    <a:latin typeface="Cambria Math" panose="02040503050406030204" pitchFamily="18" charset="0"/>
                                  </a:rPr>
                                </m:ctrlPr>
                              </m:sSubPr>
                              <m:e>
                                <m:r>
                                  <a:rPr lang="en-US" sz="2000" i="1">
                                    <a:solidFill>
                                      <a:srgbClr val="FFFFFF"/>
                                    </a:solidFill>
                                    <a:latin typeface="Cambria Math" panose="02040503050406030204" pitchFamily="18" charset="0"/>
                                  </a:rPr>
                                  <m:t>𝑐</m:t>
                                </m:r>
                              </m:e>
                              <m:sub>
                                <m:r>
                                  <a:rPr lang="en-US" sz="2000" b="0" i="1" smtClean="0">
                                    <a:solidFill>
                                      <a:srgbClr val="FFFFFF"/>
                                    </a:solidFill>
                                    <a:latin typeface="Cambria Math" panose="02040503050406030204" pitchFamily="18" charset="0"/>
                                  </a:rPr>
                                  <m:t>𝑘</m:t>
                                </m:r>
                              </m:sub>
                            </m:sSub>
                          </m:den>
                        </m:f>
                        <m:nary>
                          <m:naryPr>
                            <m:chr m:val="∑"/>
                            <m:supHide m:val="on"/>
                            <m:ctrlPr>
                              <a:rPr lang="en-US" sz="2000" i="1">
                                <a:solidFill>
                                  <a:srgbClr val="FFFFFF"/>
                                </a:solidFill>
                                <a:latin typeface="Cambria Math" panose="02040503050406030204" pitchFamily="18" charset="0"/>
                              </a:rPr>
                            </m:ctrlPr>
                          </m:naryPr>
                          <m:sub>
                            <m:r>
                              <m:rPr>
                                <m:brk m:alnAt="7"/>
                              </m:rPr>
                              <a:rPr lang="en-US" sz="2000" i="1">
                                <a:solidFill>
                                  <a:srgbClr val="FFFFFF"/>
                                </a:solidFill>
                                <a:latin typeface="Cambria Math" panose="02040503050406030204" pitchFamily="18" charset="0"/>
                              </a:rPr>
                              <m:t>𝑗</m:t>
                            </m:r>
                            <m:r>
                              <a:rPr lang="en-US" sz="2000" i="1">
                                <a:solidFill>
                                  <a:srgbClr val="FFFFFF"/>
                                </a:solidFill>
                                <a:latin typeface="Cambria Math" panose="02040503050406030204" pitchFamily="18" charset="0"/>
                              </a:rPr>
                              <m:t> ∈</m:t>
                            </m:r>
                            <m:sSub>
                              <m:sSubPr>
                                <m:ctrlPr>
                                  <a:rPr lang="en-US" sz="2000" i="1" smtClean="0">
                                    <a:solidFill>
                                      <a:srgbClr val="FFFFFF"/>
                                    </a:solidFill>
                                    <a:latin typeface="Cambria Math" panose="02040503050406030204" pitchFamily="18" charset="0"/>
                                    <a:ea typeface="Cambria Math" panose="02040503050406030204" pitchFamily="18" charset="0"/>
                                  </a:rPr>
                                </m:ctrlPr>
                              </m:sSubPr>
                              <m:e>
                                <m:r>
                                  <a:rPr lang="en-US" sz="2000" i="1">
                                    <a:solidFill>
                                      <a:srgbClr val="FFFFFF"/>
                                    </a:solidFill>
                                    <a:latin typeface="Cambria Math" panose="02040503050406030204" pitchFamily="18" charset="0"/>
                                    <a:ea typeface="Cambria Math" panose="02040503050406030204" pitchFamily="18" charset="0"/>
                                  </a:rPr>
                                  <m:t>𝑐</m:t>
                                </m:r>
                              </m:e>
                              <m:sub>
                                <m:r>
                                  <a:rPr lang="en-US" sz="2000" b="0" i="1" smtClean="0">
                                    <a:solidFill>
                                      <a:srgbClr val="FFFFFF"/>
                                    </a:solidFill>
                                    <a:latin typeface="Cambria Math" panose="02040503050406030204" pitchFamily="18" charset="0"/>
                                    <a:ea typeface="Cambria Math" panose="02040503050406030204" pitchFamily="18" charset="0"/>
                                  </a:rPr>
                                  <m:t>𝑘</m:t>
                                </m:r>
                              </m:sub>
                            </m:sSub>
                            <m:r>
                              <m:rPr>
                                <m:brk m:alnAt="7"/>
                              </m:rPr>
                              <a:rPr lang="en-US" sz="2000" i="1">
                                <a:solidFill>
                                  <a:srgbClr val="FFFFFF"/>
                                </a:solidFill>
                                <a:latin typeface="Cambria Math" panose="02040503050406030204" pitchFamily="18" charset="0"/>
                                <a:ea typeface="Cambria Math" panose="02040503050406030204" pitchFamily="18" charset="0"/>
                              </a:rPr>
                              <m:t>,</m:t>
                            </m:r>
                          </m:sub>
                          <m:sup/>
                          <m:e>
                            <m:r>
                              <a:rPr lang="en-US" sz="2000" i="1">
                                <a:solidFill>
                                  <a:srgbClr val="FFFFFF"/>
                                </a:solidFill>
                                <a:latin typeface="Cambria Math" panose="02040503050406030204" pitchFamily="18" charset="0"/>
                              </a:rPr>
                              <m:t>𝑑</m:t>
                            </m:r>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𝑖</m:t>
                            </m:r>
                            <m:r>
                              <a:rPr lang="en-US" sz="2000" i="1">
                                <a:solidFill>
                                  <a:srgbClr val="FFFFFF"/>
                                </a:solidFill>
                                <a:latin typeface="Cambria Math" panose="02040503050406030204" pitchFamily="18" charset="0"/>
                              </a:rPr>
                              <m:t>,</m:t>
                            </m:r>
                            <m:r>
                              <a:rPr lang="en-US" sz="2000" i="1">
                                <a:solidFill>
                                  <a:srgbClr val="FFFFFF"/>
                                </a:solidFill>
                                <a:latin typeface="Cambria Math" panose="02040503050406030204" pitchFamily="18" charset="0"/>
                              </a:rPr>
                              <m:t>𝑗</m:t>
                            </m:r>
                            <m:r>
                              <a:rPr lang="en-US" sz="2000" i="1">
                                <a:solidFill>
                                  <a:srgbClr val="FFFFFF"/>
                                </a:solidFill>
                                <a:latin typeface="Cambria Math" panose="02040503050406030204" pitchFamily="18" charset="0"/>
                              </a:rPr>
                              <m:t>)</m:t>
                            </m:r>
                          </m:e>
                        </m:nary>
                      </m:e>
                    </m:func>
                  </m:oMath>
                </a14:m>
                <a:endParaRPr lang="en-US" sz="2000" dirty="0">
                  <a:solidFill>
                    <a:srgbClr val="FFFFFF"/>
                  </a:solidFill>
                </a:endParaRPr>
              </a:p>
              <a:p>
                <a:pPr marL="914400" lvl="1" indent="-457200" defTabSz="1219170">
                  <a:spcBef>
                    <a:spcPts val="900"/>
                  </a:spcBef>
                  <a:buClr>
                    <a:srgbClr val="98BC3A"/>
                  </a:buClr>
                  <a:buSzPct val="100000"/>
                  <a:buAutoNum type="arabicPeriod"/>
                  <a:defRPr/>
                </a:pPr>
                <a:r>
                  <a:rPr lang="en-US" sz="2000" dirty="0">
                    <a:solidFill>
                      <a:srgbClr val="FFFFFF"/>
                    </a:solidFill>
                    <a:latin typeface="Verdana"/>
                  </a:rPr>
                  <a:t>Calculate the Sihouette Score:</a:t>
                </a:r>
                <a:br>
                  <a:rPr lang="en-US" sz="2000" dirty="0">
                    <a:solidFill>
                      <a:srgbClr val="FFFFFF"/>
                    </a:solidFill>
                    <a:latin typeface="Verdana"/>
                  </a:rPr>
                </a:br>
                <a14:m>
                  <m:oMath xmlns:m="http://schemas.openxmlformats.org/officeDocument/2006/math">
                    <m:sSup>
                      <m:sSupPr>
                        <m:ctrlPr>
                          <a:rPr lang="en-US" sz="2000" i="1">
                            <a:solidFill>
                              <a:srgbClr val="FFFFFF"/>
                            </a:solidFill>
                            <a:latin typeface="Cambria Math" panose="02040503050406030204" pitchFamily="18" charset="0"/>
                          </a:rPr>
                        </m:ctrlPr>
                      </m:sSupPr>
                      <m:e>
                        <m:r>
                          <a:rPr lang="en-US" sz="2000">
                            <a:solidFill>
                              <a:srgbClr val="FFFFFF"/>
                            </a:solidFill>
                            <a:latin typeface="Cambria Math" panose="02040503050406030204" pitchFamily="18" charset="0"/>
                          </a:rPr>
                          <m:t>𝑠</m:t>
                        </m:r>
                      </m:e>
                      <m:sup>
                        <m:r>
                          <a:rPr lang="en-US" sz="2000">
                            <a:solidFill>
                              <a:srgbClr val="FFFFFF"/>
                            </a:solidFill>
                            <a:latin typeface="Cambria Math" panose="02040503050406030204" pitchFamily="18" charset="0"/>
                          </a:rPr>
                          <m:t>(</m:t>
                        </m:r>
                        <m:r>
                          <a:rPr lang="en-US" sz="2000">
                            <a:solidFill>
                              <a:srgbClr val="FFFFFF"/>
                            </a:solidFill>
                            <a:latin typeface="Cambria Math" panose="02040503050406030204" pitchFamily="18" charset="0"/>
                          </a:rPr>
                          <m:t>𝑖</m:t>
                        </m:r>
                        <m:r>
                          <a:rPr lang="en-US" sz="2000">
                            <a:solidFill>
                              <a:srgbClr val="FFFFFF"/>
                            </a:solidFill>
                            <a:latin typeface="Cambria Math" panose="02040503050406030204" pitchFamily="18" charset="0"/>
                          </a:rPr>
                          <m:t>)</m:t>
                        </m:r>
                      </m:sup>
                    </m:sSup>
                    <m:func>
                      <m:funcPr>
                        <m:ctrlPr>
                          <a:rPr lang="en-US" sz="2000" i="1">
                            <a:solidFill>
                              <a:srgbClr val="FFFFFF"/>
                            </a:solidFill>
                            <a:latin typeface="Cambria Math" panose="02040503050406030204" pitchFamily="18" charset="0"/>
                          </a:rPr>
                        </m:ctrlPr>
                      </m:funcPr>
                      <m:fName>
                        <m:r>
                          <a:rPr lang="en-US" sz="2000">
                            <a:solidFill>
                              <a:srgbClr val="FFFFFF"/>
                            </a:solidFill>
                            <a:latin typeface="Cambria Math" panose="02040503050406030204" pitchFamily="18" charset="0"/>
                          </a:rPr>
                          <m:t>=</m:t>
                        </m:r>
                      </m:fName>
                      <m:e>
                        <m:f>
                          <m:fPr>
                            <m:ctrlPr>
                              <a:rPr lang="en-US" sz="2000" i="1">
                                <a:solidFill>
                                  <a:srgbClr val="FFFFFF"/>
                                </a:solidFill>
                                <a:latin typeface="Cambria Math" panose="02040503050406030204" pitchFamily="18" charset="0"/>
                              </a:rPr>
                            </m:ctrlPr>
                          </m:fPr>
                          <m:num>
                            <m:sSup>
                              <m:sSupPr>
                                <m:ctrlPr>
                                  <a:rPr lang="en-US" sz="2000" i="1">
                                    <a:solidFill>
                                      <a:srgbClr val="FFFFFF"/>
                                    </a:solidFill>
                                    <a:latin typeface="Cambria Math" panose="02040503050406030204" pitchFamily="18" charset="0"/>
                                  </a:rPr>
                                </m:ctrlPr>
                              </m:sSupPr>
                              <m:e>
                                <m:r>
                                  <a:rPr lang="en-US" sz="2000">
                                    <a:solidFill>
                                      <a:srgbClr val="FFFFFF"/>
                                    </a:solidFill>
                                    <a:latin typeface="Cambria Math" panose="02040503050406030204" pitchFamily="18" charset="0"/>
                                  </a:rPr>
                                  <m:t>𝑏</m:t>
                                </m:r>
                              </m:e>
                              <m:sup>
                                <m:r>
                                  <a:rPr lang="en-US" sz="2000">
                                    <a:solidFill>
                                      <a:srgbClr val="FFFFFF"/>
                                    </a:solidFill>
                                    <a:latin typeface="Cambria Math" panose="02040503050406030204" pitchFamily="18" charset="0"/>
                                  </a:rPr>
                                  <m:t>(</m:t>
                                </m:r>
                                <m:r>
                                  <a:rPr lang="en-US" sz="2000">
                                    <a:solidFill>
                                      <a:srgbClr val="FFFFFF"/>
                                    </a:solidFill>
                                    <a:latin typeface="Cambria Math" panose="02040503050406030204" pitchFamily="18" charset="0"/>
                                  </a:rPr>
                                  <m:t>𝑖</m:t>
                                </m:r>
                                <m:r>
                                  <a:rPr lang="en-US" sz="2000">
                                    <a:solidFill>
                                      <a:srgbClr val="FFFFFF"/>
                                    </a:solidFill>
                                    <a:latin typeface="Cambria Math" panose="02040503050406030204" pitchFamily="18" charset="0"/>
                                  </a:rPr>
                                  <m:t>)</m:t>
                                </m:r>
                              </m:sup>
                            </m:sSup>
                            <m:r>
                              <a:rPr lang="en-US" sz="2000">
                                <a:solidFill>
                                  <a:srgbClr val="FFFFFF"/>
                                </a:solidFill>
                                <a:latin typeface="Cambria Math" panose="02040503050406030204" pitchFamily="18" charset="0"/>
                              </a:rPr>
                              <m:t> −</m:t>
                            </m:r>
                            <m:sSup>
                              <m:sSupPr>
                                <m:ctrlPr>
                                  <a:rPr lang="en-US" sz="2000" i="1">
                                    <a:solidFill>
                                      <a:srgbClr val="FFFFFF"/>
                                    </a:solidFill>
                                    <a:latin typeface="Cambria Math" panose="02040503050406030204" pitchFamily="18" charset="0"/>
                                  </a:rPr>
                                </m:ctrlPr>
                              </m:sSupPr>
                              <m:e>
                                <m:r>
                                  <a:rPr lang="en-US" sz="2000">
                                    <a:solidFill>
                                      <a:srgbClr val="FFFFFF"/>
                                    </a:solidFill>
                                    <a:latin typeface="Cambria Math" panose="02040503050406030204" pitchFamily="18" charset="0"/>
                                  </a:rPr>
                                  <m:t>𝑎</m:t>
                                </m:r>
                              </m:e>
                              <m:sup>
                                <m:r>
                                  <a:rPr lang="en-US" sz="2000">
                                    <a:solidFill>
                                      <a:srgbClr val="FFFFFF"/>
                                    </a:solidFill>
                                    <a:latin typeface="Cambria Math" panose="02040503050406030204" pitchFamily="18" charset="0"/>
                                  </a:rPr>
                                  <m:t>(</m:t>
                                </m:r>
                                <m:r>
                                  <a:rPr lang="en-US" sz="2000">
                                    <a:solidFill>
                                      <a:srgbClr val="FFFFFF"/>
                                    </a:solidFill>
                                    <a:latin typeface="Cambria Math" panose="02040503050406030204" pitchFamily="18" charset="0"/>
                                  </a:rPr>
                                  <m:t>𝑖</m:t>
                                </m:r>
                                <m:r>
                                  <a:rPr lang="en-US" sz="2000">
                                    <a:solidFill>
                                      <a:srgbClr val="FFFFFF"/>
                                    </a:solidFill>
                                    <a:latin typeface="Cambria Math" panose="02040503050406030204" pitchFamily="18" charset="0"/>
                                  </a:rPr>
                                  <m:t>)</m:t>
                                </m:r>
                              </m:sup>
                            </m:sSup>
                          </m:num>
                          <m:den>
                            <m:r>
                              <m:rPr>
                                <m:sty m:val="p"/>
                              </m:rPr>
                              <a:rPr lang="en-US" sz="2000">
                                <a:solidFill>
                                  <a:srgbClr val="FFFFFF"/>
                                </a:solidFill>
                                <a:latin typeface="Cambria Math" panose="02040503050406030204" pitchFamily="18" charset="0"/>
                              </a:rPr>
                              <m:t>max</m:t>
                            </m:r>
                            <m:r>
                              <a:rPr lang="en-US" sz="2000">
                                <a:solidFill>
                                  <a:srgbClr val="FFFFFF"/>
                                </a:solidFill>
                                <a:latin typeface="Cambria Math" panose="02040503050406030204" pitchFamily="18" charset="0"/>
                              </a:rPr>
                              <m:t>⁡{</m:t>
                            </m:r>
                            <m:sSup>
                              <m:sSupPr>
                                <m:ctrlPr>
                                  <a:rPr lang="en-US" sz="2000" i="1">
                                    <a:solidFill>
                                      <a:srgbClr val="FFFFFF"/>
                                    </a:solidFill>
                                    <a:latin typeface="Cambria Math" panose="02040503050406030204" pitchFamily="18" charset="0"/>
                                  </a:rPr>
                                </m:ctrlPr>
                              </m:sSupPr>
                              <m:e>
                                <m:r>
                                  <a:rPr lang="en-US" sz="2000">
                                    <a:solidFill>
                                      <a:srgbClr val="FFFFFF"/>
                                    </a:solidFill>
                                    <a:latin typeface="Cambria Math" panose="02040503050406030204" pitchFamily="18" charset="0"/>
                                  </a:rPr>
                                  <m:t>𝑎</m:t>
                                </m:r>
                              </m:e>
                              <m:sup>
                                <m:d>
                                  <m:dPr>
                                    <m:ctrlPr>
                                      <a:rPr lang="en-US" sz="2000" i="1">
                                        <a:solidFill>
                                          <a:srgbClr val="FFFFFF"/>
                                        </a:solidFill>
                                        <a:latin typeface="Cambria Math" panose="02040503050406030204" pitchFamily="18" charset="0"/>
                                      </a:rPr>
                                    </m:ctrlPr>
                                  </m:dPr>
                                  <m:e>
                                    <m:r>
                                      <a:rPr lang="en-US" sz="2000">
                                        <a:solidFill>
                                          <a:srgbClr val="FFFFFF"/>
                                        </a:solidFill>
                                        <a:latin typeface="Cambria Math" panose="02040503050406030204" pitchFamily="18" charset="0"/>
                                      </a:rPr>
                                      <m:t>𝑖</m:t>
                                    </m:r>
                                  </m:e>
                                </m:d>
                              </m:sup>
                            </m:sSup>
                            <m:r>
                              <a:rPr lang="en-US" sz="2000">
                                <a:solidFill>
                                  <a:srgbClr val="FFFFFF"/>
                                </a:solidFill>
                                <a:latin typeface="Cambria Math" panose="02040503050406030204" pitchFamily="18" charset="0"/>
                              </a:rPr>
                              <m:t>, </m:t>
                            </m:r>
                            <m:sSup>
                              <m:sSupPr>
                                <m:ctrlPr>
                                  <a:rPr lang="en-US" sz="2000" i="1">
                                    <a:solidFill>
                                      <a:srgbClr val="FFFFFF"/>
                                    </a:solidFill>
                                    <a:latin typeface="Cambria Math" panose="02040503050406030204" pitchFamily="18" charset="0"/>
                                  </a:rPr>
                                </m:ctrlPr>
                              </m:sSupPr>
                              <m:e>
                                <m:r>
                                  <a:rPr lang="en-US" sz="2000">
                                    <a:solidFill>
                                      <a:srgbClr val="FFFFFF"/>
                                    </a:solidFill>
                                    <a:latin typeface="Cambria Math" panose="02040503050406030204" pitchFamily="18" charset="0"/>
                                  </a:rPr>
                                  <m:t> </m:t>
                                </m:r>
                                <m:r>
                                  <a:rPr lang="en-US" sz="2000">
                                    <a:solidFill>
                                      <a:srgbClr val="FFFFFF"/>
                                    </a:solidFill>
                                    <a:latin typeface="Cambria Math" panose="02040503050406030204" pitchFamily="18" charset="0"/>
                                  </a:rPr>
                                  <m:t>𝑏</m:t>
                                </m:r>
                              </m:e>
                              <m:sup>
                                <m:r>
                                  <a:rPr lang="en-US" sz="2000">
                                    <a:solidFill>
                                      <a:srgbClr val="FFFFFF"/>
                                    </a:solidFill>
                                    <a:latin typeface="Cambria Math" panose="02040503050406030204" pitchFamily="18" charset="0"/>
                                  </a:rPr>
                                  <m:t>(</m:t>
                                </m:r>
                                <m:r>
                                  <a:rPr lang="en-US" sz="2000">
                                    <a:solidFill>
                                      <a:srgbClr val="FFFFFF"/>
                                    </a:solidFill>
                                    <a:latin typeface="Cambria Math" panose="02040503050406030204" pitchFamily="18" charset="0"/>
                                  </a:rPr>
                                  <m:t>𝑖</m:t>
                                </m:r>
                                <m:r>
                                  <a:rPr lang="en-US" sz="2000">
                                    <a:solidFill>
                                      <a:srgbClr val="FFFFFF"/>
                                    </a:solidFill>
                                    <a:latin typeface="Cambria Math" panose="02040503050406030204" pitchFamily="18" charset="0"/>
                                  </a:rPr>
                                  <m:t>)</m:t>
                                </m:r>
                              </m:sup>
                            </m:sSup>
                            <m:r>
                              <a:rPr lang="en-US" sz="2000">
                                <a:solidFill>
                                  <a:srgbClr val="FFFFFF"/>
                                </a:solidFill>
                                <a:latin typeface="Cambria Math" panose="02040503050406030204" pitchFamily="18" charset="0"/>
                              </a:rPr>
                              <m:t>}</m:t>
                            </m:r>
                          </m:den>
                        </m:f>
                      </m:e>
                    </m:func>
                  </m:oMath>
                </a14:m>
                <a:endParaRPr lang="en-US" sz="2000" dirty="0">
                  <a:solidFill>
                    <a:srgbClr val="FFFFFF"/>
                  </a:solidFill>
                  <a:latin typeface="Verdana"/>
                </a:endParaRP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Calculate the mean Silhouette score among all clusters</a:t>
                </a:r>
                <a:endParaRPr lang="en-US" sz="2000" dirty="0">
                  <a:solidFill>
                    <a:srgbClr val="FFFFFF"/>
                  </a:solidFill>
                  <a:latin typeface="Verdana"/>
                </a:endParaRP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Take the amount of clusters that gives you the highest score</a:t>
                </a:r>
              </a:p>
            </p:txBody>
          </p:sp>
        </mc:Choice>
        <mc:Fallback xmlns="">
          <p:sp>
            <p:nvSpPr>
              <p:cNvPr id="196" name="TextBox 195">
                <a:extLst>
                  <a:ext uri="{FF2B5EF4-FFF2-40B4-BE49-F238E27FC236}">
                    <a16:creationId xmlns:a16="http://schemas.microsoft.com/office/drawing/2014/main" id="{E0550378-9106-9342-A87D-797E898EB31B}"/>
                  </a:ext>
                </a:extLst>
              </p:cNvPr>
              <p:cNvSpPr txBox="1">
                <a:spLocks noRot="1" noChangeAspect="1" noMove="1" noResize="1" noEditPoints="1" noAdjustHandles="1" noChangeArrowheads="1" noChangeShapeType="1" noTextEdit="1"/>
              </p:cNvSpPr>
              <p:nvPr/>
            </p:nvSpPr>
            <p:spPr>
              <a:xfrm>
                <a:off x="653950" y="836193"/>
                <a:ext cx="9584978" cy="5778826"/>
              </a:xfrm>
              <a:prstGeom prst="rect">
                <a:avLst/>
              </a:prstGeom>
              <a:blipFill>
                <a:blip r:embed="rId3"/>
                <a:stretch>
                  <a:fillRect l="-1455" t="-1316" b="-153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0AC9C87-1EEA-8447-99D3-3779C9D0FD73}"/>
              </a:ext>
            </a:extLst>
          </p:cNvPr>
          <p:cNvSpPr txBox="1"/>
          <p:nvPr/>
        </p:nvSpPr>
        <p:spPr>
          <a:xfrm>
            <a:off x="6745562" y="2461175"/>
            <a:ext cx="4345046" cy="707886"/>
          </a:xfrm>
          <a:prstGeom prst="rect">
            <a:avLst/>
          </a:prstGeom>
          <a:noFill/>
        </p:spPr>
        <p:txBody>
          <a:bodyPr wrap="square" rtlCol="0">
            <a:spAutoFit/>
          </a:bodyPr>
          <a:lstStyle/>
          <a:p>
            <a:r>
              <a:rPr lang="en-US" sz="2000" i="1" dirty="0">
                <a:solidFill>
                  <a:srgbClr val="98BC3A"/>
                </a:solidFill>
              </a:rPr>
              <a:t>Expresses how far a point is from other points within the same cluster</a:t>
            </a:r>
          </a:p>
        </p:txBody>
      </p:sp>
      <p:sp>
        <p:nvSpPr>
          <p:cNvPr id="198" name="TextBox 197">
            <a:extLst>
              <a:ext uri="{FF2B5EF4-FFF2-40B4-BE49-F238E27FC236}">
                <a16:creationId xmlns:a16="http://schemas.microsoft.com/office/drawing/2014/main" id="{51CCC41D-69BC-C347-85B9-D843C9BB7118}"/>
              </a:ext>
            </a:extLst>
          </p:cNvPr>
          <p:cNvSpPr txBox="1"/>
          <p:nvPr/>
        </p:nvSpPr>
        <p:spPr>
          <a:xfrm>
            <a:off x="6745562" y="3830211"/>
            <a:ext cx="5065438" cy="707886"/>
          </a:xfrm>
          <a:prstGeom prst="rect">
            <a:avLst/>
          </a:prstGeom>
          <a:noFill/>
        </p:spPr>
        <p:txBody>
          <a:bodyPr wrap="square" rtlCol="0">
            <a:spAutoFit/>
          </a:bodyPr>
          <a:lstStyle/>
          <a:p>
            <a:r>
              <a:rPr lang="en-US" sz="2000" i="1" dirty="0">
                <a:solidFill>
                  <a:srgbClr val="98BC3A"/>
                </a:solidFill>
              </a:rPr>
              <a:t>Expresses how far a point is from other points within the closest neighboring cluster</a:t>
            </a:r>
          </a:p>
        </p:txBody>
      </p:sp>
      <p:sp>
        <p:nvSpPr>
          <p:cNvPr id="199" name="TextBox 198">
            <a:extLst>
              <a:ext uri="{FF2B5EF4-FFF2-40B4-BE49-F238E27FC236}">
                <a16:creationId xmlns:a16="http://schemas.microsoft.com/office/drawing/2014/main" id="{B1D062AF-435A-6545-96B5-F8B46F3D876D}"/>
              </a:ext>
            </a:extLst>
          </p:cNvPr>
          <p:cNvSpPr txBox="1"/>
          <p:nvPr/>
        </p:nvSpPr>
        <p:spPr>
          <a:xfrm>
            <a:off x="6745562" y="4969626"/>
            <a:ext cx="5065438" cy="707886"/>
          </a:xfrm>
          <a:prstGeom prst="rect">
            <a:avLst/>
          </a:prstGeom>
          <a:noFill/>
        </p:spPr>
        <p:txBody>
          <a:bodyPr wrap="square" rtlCol="0">
            <a:spAutoFit/>
          </a:bodyPr>
          <a:lstStyle/>
          <a:p>
            <a:r>
              <a:rPr lang="en-US" sz="2000" i="1" dirty="0">
                <a:solidFill>
                  <a:srgbClr val="98BC3A"/>
                </a:solidFill>
              </a:rPr>
              <a:t>Expresses how well a clusters describes its own points versus the closest neighbor</a:t>
            </a:r>
          </a:p>
        </p:txBody>
      </p:sp>
    </p:spTree>
    <p:extLst>
      <p:ext uri="{BB962C8B-B14F-4D97-AF65-F5344CB8AC3E}">
        <p14:creationId xmlns:p14="http://schemas.microsoft.com/office/powerpoint/2010/main" val="194914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K-means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8" name="Content Placeholder 3">
            <a:extLst>
              <a:ext uri="{FF2B5EF4-FFF2-40B4-BE49-F238E27FC236}">
                <a16:creationId xmlns:a16="http://schemas.microsoft.com/office/drawing/2014/main" id="{733F8363-BD8B-E74E-B895-6252934A5C86}"/>
              </a:ext>
            </a:extLst>
          </p:cNvPr>
          <p:cNvSpPr txBox="1">
            <a:spLocks/>
          </p:cNvSpPr>
          <p:nvPr/>
        </p:nvSpPr>
        <p:spPr>
          <a:xfrm>
            <a:off x="921278" y="1431450"/>
            <a:ext cx="4269794" cy="4678986"/>
          </a:xfrm>
          <a:prstGeom prst="rect">
            <a:avLst/>
          </a:prstGeom>
        </p:spPr>
        <p:txBody>
          <a:bodyPr>
            <a:normAutofit lnSpcReduction="10000"/>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1800" dirty="0"/>
              <a:t>In this use case we will apply </a:t>
            </a:r>
            <a:r>
              <a:rPr lang="en-US" sz="1800" dirty="0" err="1"/>
              <a:t>scikit</a:t>
            </a:r>
            <a:r>
              <a:rPr lang="en-US" sz="1800" dirty="0"/>
              <a:t>-learn on a dataset describing flower petals</a:t>
            </a:r>
          </a:p>
          <a:p>
            <a:pPr marL="342900" indent="-342900"/>
            <a:r>
              <a:rPr lang="en-US" sz="1800" dirty="0"/>
              <a:t>We will use K-means to determine the optimal split between these physical features</a:t>
            </a:r>
          </a:p>
          <a:p>
            <a:pPr marL="342900" indent="-342900"/>
            <a:r>
              <a:rPr lang="en-US" sz="1800" dirty="0"/>
              <a:t>K-means finds the most distinct clusters within data set by iteratively reassign new centers</a:t>
            </a:r>
          </a:p>
          <a:p>
            <a:pPr marL="342900" indent="-342900"/>
            <a:r>
              <a:rPr lang="en-US" sz="1800" dirty="0"/>
              <a:t>(In this case we assume the optimal number is three, in reality there are ways to determine the optimal number)</a:t>
            </a:r>
          </a:p>
          <a:p>
            <a:pPr marL="342900" indent="-342900"/>
            <a:r>
              <a:rPr lang="en-US" sz="1800" dirty="0"/>
              <a:t>This is unsupervised as we don’t give the algorithm any specific labels. Instead we let it define it’s own rules to create three most distinct clusters in the dataset</a:t>
            </a:r>
          </a:p>
        </p:txBody>
      </p:sp>
      <p:pic>
        <p:nvPicPr>
          <p:cNvPr id="9" name="Picture 8">
            <a:extLst>
              <a:ext uri="{FF2B5EF4-FFF2-40B4-BE49-F238E27FC236}">
                <a16:creationId xmlns:a16="http://schemas.microsoft.com/office/drawing/2014/main" id="{5C1050FB-EBB7-9C4D-9E9F-979994E9F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229" y="507098"/>
            <a:ext cx="3221374" cy="3132616"/>
          </a:xfrm>
          <a:prstGeom prst="rect">
            <a:avLst/>
          </a:prstGeom>
        </p:spPr>
      </p:pic>
      <p:pic>
        <p:nvPicPr>
          <p:cNvPr id="10" name="Picture 9">
            <a:extLst>
              <a:ext uri="{FF2B5EF4-FFF2-40B4-BE49-F238E27FC236}">
                <a16:creationId xmlns:a16="http://schemas.microsoft.com/office/drawing/2014/main" id="{098D2ABB-826D-F048-A36C-3D397CA12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637" y="3909950"/>
            <a:ext cx="4946559" cy="2782440"/>
          </a:xfrm>
          <a:prstGeom prst="rect">
            <a:avLst/>
          </a:prstGeom>
        </p:spPr>
      </p:pic>
    </p:spTree>
    <p:extLst>
      <p:ext uri="{BB962C8B-B14F-4D97-AF65-F5344CB8AC3E}">
        <p14:creationId xmlns:p14="http://schemas.microsoft.com/office/powerpoint/2010/main" val="306097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K-means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6" name="Content Placeholder 3">
            <a:extLst>
              <a:ext uri="{FF2B5EF4-FFF2-40B4-BE49-F238E27FC236}">
                <a16:creationId xmlns:a16="http://schemas.microsoft.com/office/drawing/2014/main" id="{179D8E90-4DFC-6740-8D0F-E3B128F16146}"/>
              </a:ext>
            </a:extLst>
          </p:cNvPr>
          <p:cNvSpPr txBox="1">
            <a:spLocks/>
          </p:cNvSpPr>
          <p:nvPr/>
        </p:nvSpPr>
        <p:spPr>
          <a:xfrm>
            <a:off x="528000" y="1500188"/>
            <a:ext cx="4606062" cy="4678986"/>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Notice that we import the necessary packages again</a:t>
            </a:r>
          </a:p>
          <a:p>
            <a:pPr marL="342900" indent="-342900"/>
            <a:r>
              <a:rPr lang="en-US" dirty="0"/>
              <a:t>The data is already present in the library itself</a:t>
            </a:r>
          </a:p>
          <a:p>
            <a:pPr marL="342900" indent="-342900"/>
            <a:r>
              <a:rPr lang="en-US" dirty="0"/>
              <a:t>We assign three clusters</a:t>
            </a:r>
          </a:p>
          <a:p>
            <a:pPr marL="342900" indent="-342900"/>
            <a:r>
              <a:rPr lang="en-US" dirty="0">
                <a:solidFill>
                  <a:srgbClr val="FF0000"/>
                </a:solidFill>
              </a:rPr>
              <a:t>We plot the clusters in 3D </a:t>
            </a:r>
            <a:br>
              <a:rPr lang="en-US" dirty="0">
                <a:solidFill>
                  <a:srgbClr val="FF0000"/>
                </a:solidFill>
              </a:rPr>
            </a:br>
            <a:r>
              <a:rPr lang="en-US" dirty="0">
                <a:solidFill>
                  <a:srgbClr val="FF0000"/>
                </a:solidFill>
              </a:rPr>
              <a:t>(this requires to execute the code in console by selecting it &gt;right click &gt; execute in console)</a:t>
            </a:r>
          </a:p>
          <a:p>
            <a:pPr marL="342900" indent="-342900"/>
            <a:r>
              <a:rPr lang="en-US" dirty="0"/>
              <a:t>This time we don’t split the data as we don’t have any labels</a:t>
            </a:r>
          </a:p>
          <a:p>
            <a:pPr marL="342900" indent="-342900"/>
            <a:endParaRPr lang="en-US" dirty="0"/>
          </a:p>
        </p:txBody>
      </p:sp>
      <p:sp>
        <p:nvSpPr>
          <p:cNvPr id="7" name="Rectangle 1">
            <a:extLst>
              <a:ext uri="{FF2B5EF4-FFF2-40B4-BE49-F238E27FC236}">
                <a16:creationId xmlns:a16="http://schemas.microsoft.com/office/drawing/2014/main" id="{9A1832CF-26F6-8644-9DCE-23B690728B5F}"/>
              </a:ext>
            </a:extLst>
          </p:cNvPr>
          <p:cNvSpPr>
            <a:spLocks noChangeArrowheads="1"/>
          </p:cNvSpPr>
          <p:nvPr/>
        </p:nvSpPr>
        <p:spPr bwMode="auto">
          <a:xfrm>
            <a:off x="5931017" y="900776"/>
            <a:ext cx="5732983" cy="54784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numpy</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as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np</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matplotlib.pyplot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as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plt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mpl_toolkits.mplot3d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Axes3D</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sklearn.cluster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KMeans</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from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sklearn</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import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datasets</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np.random.seed</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5</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iris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datasets.load_iris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iris.data</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y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iris.target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name = </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'k_means_iris_3'</a:t>
            </a:r>
            <a:b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est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KMeans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n_clusters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b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titles = [</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'3 clusters'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fig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plt.figure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figsize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ax = Axes3D(fig</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rect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.95</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elev</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48</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azim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134</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est.fit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labels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est.labels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_</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ax.scatter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A4926"/>
                </a:solidFill>
                <a:effectLst/>
                <a:latin typeface="Courier New" panose="02070309020205020404" pitchFamily="49" charset="0"/>
                <a:cs typeface="Courier New" panose="02070309020205020404" pitchFamily="49" charset="0"/>
              </a:rPr>
              <a:t>c</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labels.astype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np.float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edgecolor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ax.w_xaxis.set_ticklabels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ax.w_yaxis.set_ticklabels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ax.w_zaxis.set_ticklabels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ax.set_xlabel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'Petal width'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ax.set_ylabel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'Sepal length'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ax.set_zlabel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'Petal length'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ax.set_title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(titles[</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ax.dist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12</a:t>
            </a:r>
            <a:b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227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K-means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14212690-BD9C-BF4D-BF43-33F2FD35A62A}"/>
              </a:ext>
            </a:extLst>
          </p:cNvPr>
          <p:cNvSpPr/>
          <p:nvPr/>
        </p:nvSpPr>
        <p:spPr>
          <a:xfrm>
            <a:off x="5867010" y="890823"/>
            <a:ext cx="5864548" cy="5509977"/>
          </a:xfrm>
          <a:prstGeom prst="rect">
            <a:avLst/>
          </a:prstGeom>
          <a:solidFill>
            <a:srgbClr val="2B2B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3387B13F-068C-0841-8045-365C50005F86}"/>
              </a:ext>
            </a:extLst>
          </p:cNvPr>
          <p:cNvSpPr txBox="1">
            <a:spLocks/>
          </p:cNvSpPr>
          <p:nvPr/>
        </p:nvSpPr>
        <p:spPr>
          <a:xfrm>
            <a:off x="586722" y="1306318"/>
            <a:ext cx="4956827" cy="4678986"/>
          </a:xfrm>
          <a:prstGeom prst="rect">
            <a:avLst/>
          </a:prstGeom>
        </p:spPr>
        <p:txBody>
          <a:bodyPr>
            <a:normAutofit/>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dirty="0"/>
              <a:t>However, in fact we have something similar</a:t>
            </a:r>
          </a:p>
          <a:p>
            <a:pPr marL="342900" indent="-342900"/>
            <a:r>
              <a:rPr lang="en-US" dirty="0"/>
              <a:t>The iris flowers belong to specific families</a:t>
            </a:r>
          </a:p>
          <a:p>
            <a:pPr marL="342900" indent="-342900"/>
            <a:r>
              <a:rPr lang="en-US" dirty="0"/>
              <a:t>If we </a:t>
            </a:r>
            <a:r>
              <a:rPr lang="en-US" dirty="0" err="1"/>
              <a:t>overplot</a:t>
            </a:r>
            <a:r>
              <a:rPr lang="en-US" dirty="0"/>
              <a:t> these we see the clusters overlay nicely with the actual families</a:t>
            </a:r>
          </a:p>
          <a:p>
            <a:pPr marL="342900" indent="-342900"/>
            <a:endParaRPr lang="en-US" dirty="0"/>
          </a:p>
          <a:p>
            <a:pPr marL="0" indent="0">
              <a:buFont typeface="Arial" panose="020B0604020202020204" pitchFamily="34" charset="0"/>
              <a:buNone/>
            </a:pPr>
            <a:endParaRPr lang="en-US" dirty="0"/>
          </a:p>
          <a:p>
            <a:pPr marL="342900" indent="-342900"/>
            <a:endParaRPr lang="en-US" dirty="0"/>
          </a:p>
        </p:txBody>
      </p:sp>
      <p:sp>
        <p:nvSpPr>
          <p:cNvPr id="10" name="Rectangle 9">
            <a:extLst>
              <a:ext uri="{FF2B5EF4-FFF2-40B4-BE49-F238E27FC236}">
                <a16:creationId xmlns:a16="http://schemas.microsoft.com/office/drawing/2014/main" id="{DB5088F0-D9F1-2544-BAA3-BF687415E745}"/>
              </a:ext>
            </a:extLst>
          </p:cNvPr>
          <p:cNvSpPr>
            <a:spLocks noChangeArrowheads="1"/>
          </p:cNvSpPr>
          <p:nvPr/>
        </p:nvSpPr>
        <p:spPr bwMode="auto">
          <a:xfrm>
            <a:off x="5947794" y="991490"/>
            <a:ext cx="5716206"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Plot the ground truth</a:t>
            </a:r>
            <a:br>
              <a:rPr kumimoji="0" lang="en-US" altLang="en-US" sz="10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fig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plt.figure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fignum</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figsize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ax = Axes3D(fig</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rect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.95</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elev</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48</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azim</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134</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for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name</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label </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in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Setosa</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Versicolour</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6A8759"/>
                </a:solidFill>
                <a:effectLst/>
                <a:latin typeface="Courier New" panose="02070309020205020404" pitchFamily="49" charset="0"/>
                <a:cs typeface="Courier New" panose="02070309020205020404" pitchFamily="49" charset="0"/>
              </a:rPr>
              <a:t>Virginica</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ax.text3D(X[y == label</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X[y == label</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X[y == label</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].mean()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name</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horizontalalignment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'center'</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bbox</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8888C6"/>
                </a:solidFill>
                <a:effectLst/>
                <a:latin typeface="Courier New" panose="02070309020205020404" pitchFamily="49" charset="0"/>
                <a:cs typeface="Courier New" panose="02070309020205020404" pitchFamily="49" charset="0"/>
              </a:rPr>
              <a:t>dict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AA4926"/>
                </a:solidFill>
                <a:effectLst/>
                <a:latin typeface="Courier New" panose="02070309020205020404" pitchFamily="49" charset="0"/>
                <a:cs typeface="Courier New" panose="02070309020205020404" pitchFamily="49" charset="0"/>
              </a:rPr>
              <a:t>alpha</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edgecolor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facecolor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'w'</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Reorder the labels to have colors matching the cluster results</a:t>
            </a:r>
            <a:br>
              <a:rPr kumimoji="0" lang="en-US" altLang="en-US" sz="1000"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y = </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np.choose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astype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np.float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ax.scatter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0</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AA4926"/>
                </a:solidFill>
                <a:effectLst/>
                <a:latin typeface="Courier New" panose="02070309020205020404" pitchFamily="49" charset="0"/>
                <a:cs typeface="Courier New" panose="02070309020205020404" pitchFamily="49" charset="0"/>
              </a:rPr>
              <a:t>c</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a:ln>
                  <a:noFill/>
                </a:ln>
                <a:solidFill>
                  <a:srgbClr val="CC7832"/>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AA4926"/>
                </a:solidFill>
                <a:effectLst/>
                <a:latin typeface="Courier New" panose="02070309020205020404" pitchFamily="49" charset="0"/>
                <a:cs typeface="Courier New" panose="02070309020205020404" pitchFamily="49" charset="0"/>
              </a:rPr>
              <a:t>edgecolor</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'k'</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ax.w_xaxis.set_ticklabels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ax.w_yaxis.set_ticklabels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ax.w_zaxis.set_ticklabels</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ax.set_xlabel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'Petal width'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ax.set_ylabel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'Sepal length'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ax.set_zlabel</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'Petal length'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ax.set_title</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6A8759"/>
                </a:solidFill>
                <a:effectLst/>
                <a:latin typeface="Courier New" panose="02070309020205020404" pitchFamily="49" charset="0"/>
                <a:cs typeface="Courier New" panose="02070309020205020404" pitchFamily="49" charset="0"/>
              </a:rPr>
              <a:t>'Ground Truth'</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ax.dist</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t>12</a:t>
            </a:r>
            <a:b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6897BB"/>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A9B7C6"/>
                </a:solidFill>
                <a:effectLst/>
                <a:latin typeface="Courier New" panose="02070309020205020404" pitchFamily="49" charset="0"/>
                <a:cs typeface="Courier New" panose="02070309020205020404" pitchFamily="49" charset="0"/>
              </a:rPr>
              <a:t>fig.show</a:t>
            </a:r>
            <a:r>
              <a:rPr kumimoji="0" lang="en-US" altLang="en-US" sz="1000" b="0" i="0" u="none" strike="noStrike" cap="none" normalizeH="0" baseline="0" dirty="0">
                <a:ln>
                  <a:noFill/>
                </a:ln>
                <a:solidFill>
                  <a:srgbClr val="A9B7C6"/>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315B748-07FD-2E4D-8AE6-AFD85F693E43}"/>
              </a:ext>
            </a:extLst>
          </p:cNvPr>
          <p:cNvPicPr>
            <a:picLocks noChangeAspect="1"/>
          </p:cNvPicPr>
          <p:nvPr/>
        </p:nvPicPr>
        <p:blipFill>
          <a:blip r:embed="rId3"/>
          <a:stretch>
            <a:fillRect/>
          </a:stretch>
        </p:blipFill>
        <p:spPr>
          <a:xfrm>
            <a:off x="444049" y="3514988"/>
            <a:ext cx="5229356" cy="2780164"/>
          </a:xfrm>
          <a:prstGeom prst="rect">
            <a:avLst/>
          </a:prstGeom>
        </p:spPr>
      </p:pic>
    </p:spTree>
    <p:extLst>
      <p:ext uri="{BB962C8B-B14F-4D97-AF65-F5344CB8AC3E}">
        <p14:creationId xmlns:p14="http://schemas.microsoft.com/office/powerpoint/2010/main" val="3246416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Machine learning</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pic>
        <p:nvPicPr>
          <p:cNvPr id="61" name="Picture 60">
            <a:extLst>
              <a:ext uri="{FF2B5EF4-FFF2-40B4-BE49-F238E27FC236}">
                <a16:creationId xmlns:a16="http://schemas.microsoft.com/office/drawing/2014/main" id="{EDE4E725-A008-5942-97E2-C3D066580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57" t="-117" r="2703" b="117"/>
          <a:stretch/>
        </p:blipFill>
        <p:spPr>
          <a:xfrm>
            <a:off x="5092080" y="168296"/>
            <a:ext cx="1874067" cy="1890331"/>
          </a:xfrm>
          <a:prstGeom prst="ellipse">
            <a:avLst/>
          </a:prstGeom>
        </p:spPr>
      </p:pic>
      <p:sp>
        <p:nvSpPr>
          <p:cNvPr id="62" name="TextBox 61">
            <a:extLst>
              <a:ext uri="{FF2B5EF4-FFF2-40B4-BE49-F238E27FC236}">
                <a16:creationId xmlns:a16="http://schemas.microsoft.com/office/drawing/2014/main" id="{F3FBE0CD-5445-C44E-8648-2DC50F515DC6}"/>
              </a:ext>
            </a:extLst>
          </p:cNvPr>
          <p:cNvSpPr txBox="1"/>
          <p:nvPr/>
        </p:nvSpPr>
        <p:spPr>
          <a:xfrm>
            <a:off x="1137766" y="3065320"/>
            <a:ext cx="3024336" cy="430887"/>
          </a:xfrm>
          <a:prstGeom prst="rect">
            <a:avLst/>
          </a:prstGeom>
          <a:noFill/>
        </p:spPr>
        <p:txBody>
          <a:bodyPr wrap="square" lIns="0" tIns="0" rIns="0" bIns="0" rtlCol="0">
            <a:spAutoFit/>
          </a:bodyPr>
          <a:lstStyle/>
          <a:p>
            <a:pPr>
              <a:spcBef>
                <a:spcPts val="0"/>
              </a:spcBef>
              <a:spcAft>
                <a:spcPts val="1333"/>
              </a:spcAft>
              <a:buSzPct val="100000"/>
            </a:pPr>
            <a:r>
              <a:rPr lang="en-US" sz="2800" i="1" noProof="0" dirty="0">
                <a:solidFill>
                  <a:srgbClr val="92D050"/>
                </a:solidFill>
              </a:rPr>
              <a:t>Learning</a:t>
            </a:r>
            <a:endParaRPr lang="en-US" sz="2400" i="1" noProof="0" dirty="0">
              <a:solidFill>
                <a:srgbClr val="92D050"/>
              </a:solidFill>
            </a:endParaRPr>
          </a:p>
        </p:txBody>
      </p:sp>
      <p:pic>
        <p:nvPicPr>
          <p:cNvPr id="63" name="Picture 4" descr="E:\fppt\template\arrows\arrow2.png">
            <a:extLst>
              <a:ext uri="{FF2B5EF4-FFF2-40B4-BE49-F238E27FC236}">
                <a16:creationId xmlns:a16="http://schemas.microsoft.com/office/drawing/2014/main" id="{E8C9E5F8-03EA-5543-9172-9A2979480D04}"/>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800214">
            <a:off x="2818411" y="2084843"/>
            <a:ext cx="2277385" cy="51714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E:\fppt\template\arrows\arrow2.png">
            <a:extLst>
              <a:ext uri="{FF2B5EF4-FFF2-40B4-BE49-F238E27FC236}">
                <a16:creationId xmlns:a16="http://schemas.microsoft.com/office/drawing/2014/main" id="{A9FD959D-81B6-364D-9D1F-29C038BAEC77}"/>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958384" y="3113590"/>
            <a:ext cx="1949620" cy="442714"/>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B03830A9-6C77-054F-8CA2-315CC61DC092}"/>
              </a:ext>
            </a:extLst>
          </p:cNvPr>
          <p:cNvSpPr txBox="1"/>
          <p:nvPr/>
        </p:nvSpPr>
        <p:spPr>
          <a:xfrm>
            <a:off x="7320136" y="182411"/>
            <a:ext cx="3024336" cy="430887"/>
          </a:xfrm>
          <a:prstGeom prst="rect">
            <a:avLst/>
          </a:prstGeom>
          <a:noFill/>
        </p:spPr>
        <p:txBody>
          <a:bodyPr wrap="square" lIns="0" tIns="0" rIns="0" bIns="0" rtlCol="0">
            <a:spAutoFit/>
          </a:bodyPr>
          <a:lstStyle/>
          <a:p>
            <a:pPr>
              <a:spcBef>
                <a:spcPts val="0"/>
              </a:spcBef>
              <a:spcAft>
                <a:spcPts val="1333"/>
              </a:spcAft>
              <a:buSzPct val="100000"/>
            </a:pPr>
            <a:r>
              <a:rPr lang="en-US" sz="2800" i="1" noProof="0" dirty="0">
                <a:solidFill>
                  <a:srgbClr val="92D050"/>
                </a:solidFill>
              </a:rPr>
              <a:t>Supervised</a:t>
            </a:r>
            <a:endParaRPr lang="en-US" sz="2400" i="1" noProof="0" dirty="0">
              <a:solidFill>
                <a:srgbClr val="92D050"/>
              </a:solidFill>
            </a:endParaRPr>
          </a:p>
        </p:txBody>
      </p:sp>
      <p:pic>
        <p:nvPicPr>
          <p:cNvPr id="66" name="Picture 65">
            <a:extLst>
              <a:ext uri="{FF2B5EF4-FFF2-40B4-BE49-F238E27FC236}">
                <a16:creationId xmlns:a16="http://schemas.microsoft.com/office/drawing/2014/main" id="{8D6AEBE6-CFA2-BA4F-B97E-0A421360A29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152" t="19389" r="17712" b="18475"/>
          <a:stretch/>
        </p:blipFill>
        <p:spPr>
          <a:xfrm>
            <a:off x="5050580" y="4611268"/>
            <a:ext cx="1879200" cy="1879200"/>
          </a:xfrm>
          <a:prstGeom prst="ellipse">
            <a:avLst/>
          </a:prstGeom>
        </p:spPr>
      </p:pic>
      <p:pic>
        <p:nvPicPr>
          <p:cNvPr id="67" name="Picture 4" descr="E:\fppt\template\arrows\arrow2.png">
            <a:extLst>
              <a:ext uri="{FF2B5EF4-FFF2-40B4-BE49-F238E27FC236}">
                <a16:creationId xmlns:a16="http://schemas.microsoft.com/office/drawing/2014/main" id="{2C4DA8B8-AFE2-0E4B-BB51-E6A3A2389E42}"/>
              </a:ext>
            </a:extLst>
          </p:cNvPr>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628950">
            <a:off x="2848571" y="4045579"/>
            <a:ext cx="1949620" cy="44271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1747B09D-7AD8-A64E-91EB-1A68D7B31F1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222" t="103" r="12237" b="-103"/>
          <a:stretch/>
        </p:blipFill>
        <p:spPr>
          <a:xfrm>
            <a:off x="5040261" y="2395882"/>
            <a:ext cx="1878506" cy="1878131"/>
          </a:xfrm>
          <a:prstGeom prst="ellipse">
            <a:avLst/>
          </a:prstGeom>
        </p:spPr>
      </p:pic>
      <p:sp>
        <p:nvSpPr>
          <p:cNvPr id="69" name="TextBox 68">
            <a:extLst>
              <a:ext uri="{FF2B5EF4-FFF2-40B4-BE49-F238E27FC236}">
                <a16:creationId xmlns:a16="http://schemas.microsoft.com/office/drawing/2014/main" id="{E605E690-E5D0-1B4B-BB51-BC9DBD599801}"/>
              </a:ext>
            </a:extLst>
          </p:cNvPr>
          <p:cNvSpPr txBox="1"/>
          <p:nvPr/>
        </p:nvSpPr>
        <p:spPr>
          <a:xfrm>
            <a:off x="7320136" y="2470649"/>
            <a:ext cx="3024336" cy="430887"/>
          </a:xfrm>
          <a:prstGeom prst="rect">
            <a:avLst/>
          </a:prstGeom>
          <a:noFill/>
        </p:spPr>
        <p:txBody>
          <a:bodyPr wrap="square" lIns="0" tIns="0" rIns="0" bIns="0" rtlCol="0">
            <a:spAutoFit/>
          </a:bodyPr>
          <a:lstStyle/>
          <a:p>
            <a:pPr>
              <a:spcBef>
                <a:spcPts val="0"/>
              </a:spcBef>
              <a:spcAft>
                <a:spcPts val="1333"/>
              </a:spcAft>
              <a:buSzPct val="100000"/>
            </a:pPr>
            <a:r>
              <a:rPr lang="en-US" sz="2800" i="1" dirty="0" err="1">
                <a:solidFill>
                  <a:srgbClr val="92D050"/>
                </a:solidFill>
              </a:rPr>
              <a:t>Uns</a:t>
            </a:r>
            <a:r>
              <a:rPr lang="en-US" sz="2800" i="1" noProof="0" dirty="0" err="1">
                <a:solidFill>
                  <a:srgbClr val="92D050"/>
                </a:solidFill>
              </a:rPr>
              <a:t>upervised</a:t>
            </a:r>
            <a:endParaRPr lang="en-US" sz="2400" i="1" noProof="0" dirty="0">
              <a:solidFill>
                <a:srgbClr val="92D050"/>
              </a:solidFill>
            </a:endParaRPr>
          </a:p>
        </p:txBody>
      </p:sp>
      <p:sp>
        <p:nvSpPr>
          <p:cNvPr id="70" name="TextBox 69">
            <a:extLst>
              <a:ext uri="{FF2B5EF4-FFF2-40B4-BE49-F238E27FC236}">
                <a16:creationId xmlns:a16="http://schemas.microsoft.com/office/drawing/2014/main" id="{F3C5C645-132A-EA4E-9CEE-B97796CEEB04}"/>
              </a:ext>
            </a:extLst>
          </p:cNvPr>
          <p:cNvSpPr txBox="1"/>
          <p:nvPr/>
        </p:nvSpPr>
        <p:spPr>
          <a:xfrm>
            <a:off x="7320136" y="4722918"/>
            <a:ext cx="3024336" cy="430887"/>
          </a:xfrm>
          <a:prstGeom prst="rect">
            <a:avLst/>
          </a:prstGeom>
          <a:noFill/>
        </p:spPr>
        <p:txBody>
          <a:bodyPr wrap="square" lIns="0" tIns="0" rIns="0" bIns="0" rtlCol="0">
            <a:spAutoFit/>
          </a:bodyPr>
          <a:lstStyle/>
          <a:p>
            <a:pPr>
              <a:spcBef>
                <a:spcPts val="0"/>
              </a:spcBef>
              <a:spcAft>
                <a:spcPts val="1333"/>
              </a:spcAft>
              <a:buSzPct val="100000"/>
            </a:pPr>
            <a:r>
              <a:rPr lang="en-US" sz="2800" i="1" dirty="0">
                <a:solidFill>
                  <a:srgbClr val="92D050"/>
                </a:solidFill>
              </a:rPr>
              <a:t>Reinforcement</a:t>
            </a:r>
            <a:endParaRPr lang="en-US" sz="2400" i="1" noProof="0" dirty="0">
              <a:solidFill>
                <a:srgbClr val="92D050"/>
              </a:solidFill>
            </a:endParaRPr>
          </a:p>
        </p:txBody>
      </p:sp>
      <p:sp>
        <p:nvSpPr>
          <p:cNvPr id="71" name="TextBox 70">
            <a:extLst>
              <a:ext uri="{FF2B5EF4-FFF2-40B4-BE49-F238E27FC236}">
                <a16:creationId xmlns:a16="http://schemas.microsoft.com/office/drawing/2014/main" id="{2597D7B5-8528-DB4E-87A0-6BD2F23EBA00}"/>
              </a:ext>
            </a:extLst>
          </p:cNvPr>
          <p:cNvSpPr txBox="1"/>
          <p:nvPr/>
        </p:nvSpPr>
        <p:spPr>
          <a:xfrm>
            <a:off x="7482553" y="844471"/>
            <a:ext cx="5050037" cy="1392689"/>
          </a:xfrm>
          <a:prstGeom prst="rect">
            <a:avLst/>
          </a:prstGeom>
          <a:noFill/>
        </p:spPr>
        <p:txBody>
          <a:bodyPr wrap="square" lIns="0" tIns="0" rIns="0" bIns="0" rtlCol="0">
            <a:spAutoFit/>
          </a:bodyPr>
          <a:lstStyle/>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noProof="0" dirty="0">
                <a:solidFill>
                  <a:srgbClr val="FFFFFF"/>
                </a:solidFill>
                <a:latin typeface="Verdana"/>
              </a:rPr>
              <a:t>“Labeled” </a:t>
            </a: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kumimoji="0" lang="en-US" sz="1600" b="0" i="0" u="none" strike="noStrike" kern="1200" cap="none" spc="0" normalizeH="0" baseline="0" dirty="0">
                <a:ln>
                  <a:noFill/>
                </a:ln>
                <a:solidFill>
                  <a:srgbClr val="FFFFFF"/>
                </a:solidFill>
                <a:effectLst/>
                <a:uLnTx/>
                <a:uFillTx/>
                <a:latin typeface="Verdana"/>
              </a:rPr>
              <a:t>Good</a:t>
            </a:r>
            <a:r>
              <a:rPr kumimoji="0" lang="en-US" sz="1600" b="0" i="0" u="none" strike="noStrike" kern="1200" cap="none" spc="0" normalizeH="0" dirty="0">
                <a:ln>
                  <a:noFill/>
                </a:ln>
                <a:solidFill>
                  <a:srgbClr val="FFFFFF"/>
                </a:solidFill>
                <a:effectLst/>
                <a:uLnTx/>
                <a:uFillTx/>
                <a:latin typeface="Verdana"/>
              </a:rPr>
              <a:t> vs bad</a:t>
            </a:r>
            <a:endParaRPr lang="en-US" sz="1600" dirty="0">
              <a:solidFill>
                <a:srgbClr val="FFFFFF"/>
              </a:solidFill>
              <a:latin typeface="Verdana"/>
            </a:endParaRP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dirty="0">
                <a:solidFill>
                  <a:srgbClr val="FFFFFF"/>
                </a:solidFill>
                <a:latin typeface="Verdana"/>
              </a:rPr>
              <a:t>Colors</a:t>
            </a:r>
          </a:p>
          <a:p>
            <a:pPr marR="0" lvl="0" algn="l" defTabSz="1219170" rtl="0" eaLnBrk="1" fontAlgn="auto" latinLnBrk="0" hangingPunct="1">
              <a:lnSpc>
                <a:spcPct val="100000"/>
              </a:lnSpc>
              <a:spcBef>
                <a:spcPts val="900"/>
              </a:spcBef>
              <a:spcAft>
                <a:spcPts val="0"/>
              </a:spcAft>
              <a:buClr>
                <a:srgbClr val="62B5E5"/>
              </a:buClr>
              <a:buSzPct val="100000"/>
              <a:tabLst/>
              <a:defRPr/>
            </a:pPr>
            <a:endParaRPr lang="en-US" sz="2000" dirty="0">
              <a:solidFill>
                <a:srgbClr val="FFFFFF"/>
              </a:solidFill>
              <a:latin typeface="Verdana"/>
            </a:endParaRPr>
          </a:p>
        </p:txBody>
      </p:sp>
      <p:sp>
        <p:nvSpPr>
          <p:cNvPr id="72" name="TextBox 71">
            <a:extLst>
              <a:ext uri="{FF2B5EF4-FFF2-40B4-BE49-F238E27FC236}">
                <a16:creationId xmlns:a16="http://schemas.microsoft.com/office/drawing/2014/main" id="{70F6203B-CE11-CF4A-9F29-CFD52E15141C}"/>
              </a:ext>
            </a:extLst>
          </p:cNvPr>
          <p:cNvSpPr txBox="1"/>
          <p:nvPr/>
        </p:nvSpPr>
        <p:spPr>
          <a:xfrm>
            <a:off x="7482553" y="3190037"/>
            <a:ext cx="5050037" cy="1031051"/>
          </a:xfrm>
          <a:prstGeom prst="rect">
            <a:avLst/>
          </a:prstGeom>
          <a:noFill/>
        </p:spPr>
        <p:txBody>
          <a:bodyPr wrap="square" lIns="0" tIns="0" rIns="0" bIns="0" rtlCol="0">
            <a:spAutoFit/>
          </a:bodyPr>
          <a:lstStyle/>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dirty="0" err="1">
                <a:solidFill>
                  <a:srgbClr val="FFFFFF"/>
                </a:solidFill>
                <a:latin typeface="Verdana"/>
              </a:rPr>
              <a:t>Unl</a:t>
            </a:r>
            <a:r>
              <a:rPr lang="en-US" sz="1600" noProof="0" dirty="0" err="1">
                <a:solidFill>
                  <a:srgbClr val="FFFFFF"/>
                </a:solidFill>
                <a:latin typeface="Verdana"/>
              </a:rPr>
              <a:t>abeled</a:t>
            </a:r>
            <a:r>
              <a:rPr lang="en-US" sz="1600" noProof="0" dirty="0">
                <a:solidFill>
                  <a:srgbClr val="FFFFFF"/>
                </a:solidFill>
                <a:latin typeface="Verdana"/>
              </a:rPr>
              <a:t> </a:t>
            </a: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kumimoji="0" lang="en-US" sz="1600" b="0" i="0" u="none" strike="noStrike" kern="1200" cap="none" spc="0" normalizeH="0" baseline="0" dirty="0">
                <a:ln>
                  <a:noFill/>
                </a:ln>
                <a:solidFill>
                  <a:srgbClr val="FFFFFF"/>
                </a:solidFill>
                <a:effectLst/>
                <a:uLnTx/>
                <a:uFillTx/>
                <a:latin typeface="Verdana"/>
              </a:rPr>
              <a:t>Create own labels</a:t>
            </a:r>
            <a:endParaRPr lang="en-US" sz="1600" dirty="0">
              <a:solidFill>
                <a:srgbClr val="FFFFFF"/>
              </a:solidFill>
              <a:latin typeface="Verdana"/>
            </a:endParaRP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endParaRPr lang="en-US" sz="2000" dirty="0">
              <a:solidFill>
                <a:srgbClr val="FFFFFF"/>
              </a:solidFill>
              <a:latin typeface="Verdana"/>
            </a:endParaRPr>
          </a:p>
        </p:txBody>
      </p:sp>
      <p:pic>
        <p:nvPicPr>
          <p:cNvPr id="73" name="Picture 72">
            <a:extLst>
              <a:ext uri="{FF2B5EF4-FFF2-40B4-BE49-F238E27FC236}">
                <a16:creationId xmlns:a16="http://schemas.microsoft.com/office/drawing/2014/main" id="{AAEE6444-F618-AD42-B34D-B18E754A36E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81600" y="2367839"/>
            <a:ext cx="2028485" cy="1896633"/>
          </a:xfrm>
          <a:prstGeom prst="rect">
            <a:avLst/>
          </a:prstGeom>
        </p:spPr>
      </p:pic>
      <p:sp>
        <p:nvSpPr>
          <p:cNvPr id="74" name="TextBox 73">
            <a:extLst>
              <a:ext uri="{FF2B5EF4-FFF2-40B4-BE49-F238E27FC236}">
                <a16:creationId xmlns:a16="http://schemas.microsoft.com/office/drawing/2014/main" id="{FA6D6F2D-9AA1-5342-ABE9-A86256A7FD36}"/>
              </a:ext>
            </a:extLst>
          </p:cNvPr>
          <p:cNvSpPr txBox="1"/>
          <p:nvPr/>
        </p:nvSpPr>
        <p:spPr>
          <a:xfrm>
            <a:off x="7482553" y="5276671"/>
            <a:ext cx="5050037" cy="1392689"/>
          </a:xfrm>
          <a:prstGeom prst="rect">
            <a:avLst/>
          </a:prstGeom>
          <a:noFill/>
        </p:spPr>
        <p:txBody>
          <a:bodyPr wrap="square" lIns="0" tIns="0" rIns="0" bIns="0" rtlCol="0">
            <a:spAutoFit/>
          </a:bodyPr>
          <a:lstStyle/>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dirty="0">
                <a:solidFill>
                  <a:srgbClr val="FFFFFF"/>
                </a:solidFill>
                <a:latin typeface="Verdana"/>
              </a:rPr>
              <a:t>Instant feedback</a:t>
            </a: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noProof="0" dirty="0">
                <a:solidFill>
                  <a:srgbClr val="FFFFFF"/>
                </a:solidFill>
                <a:latin typeface="Verdana"/>
              </a:rPr>
              <a:t>Labels but only when asked</a:t>
            </a:r>
          </a:p>
          <a:p>
            <a:pPr marL="342900" marR="0" lvl="0" indent="-342900" algn="l" defTabSz="1219170" rtl="0" eaLnBrk="1" fontAlgn="auto" latinLnBrk="0" hangingPunct="1">
              <a:lnSpc>
                <a:spcPct val="100000"/>
              </a:lnSpc>
              <a:spcBef>
                <a:spcPts val="900"/>
              </a:spcBef>
              <a:spcAft>
                <a:spcPts val="0"/>
              </a:spcAft>
              <a:buClr>
                <a:srgbClr val="7CBBEE"/>
              </a:buClr>
              <a:buSzPct val="100000"/>
              <a:buFont typeface="Arial" panose="020B0604020202020204" pitchFamily="34" charset="0"/>
              <a:buChar char="•"/>
              <a:tabLst/>
              <a:defRPr/>
            </a:pPr>
            <a:r>
              <a:rPr lang="en-US" sz="1600" noProof="0" dirty="0">
                <a:solidFill>
                  <a:srgbClr val="FFFFFF"/>
                </a:solidFill>
                <a:latin typeface="Verdana"/>
              </a:rPr>
              <a:t>Parent – child style</a:t>
            </a:r>
          </a:p>
          <a:p>
            <a:pPr marR="0" lvl="0" algn="l" defTabSz="1219170" rtl="0" eaLnBrk="1" fontAlgn="auto" latinLnBrk="0" hangingPunct="1">
              <a:lnSpc>
                <a:spcPct val="100000"/>
              </a:lnSpc>
              <a:spcBef>
                <a:spcPts val="900"/>
              </a:spcBef>
              <a:spcAft>
                <a:spcPts val="0"/>
              </a:spcAft>
              <a:buClr>
                <a:srgbClr val="62B5E5"/>
              </a:buClr>
              <a:buSzPct val="100000"/>
              <a:tabLst/>
              <a:defRPr/>
            </a:pPr>
            <a:endParaRPr lang="en-US" sz="2000" dirty="0">
              <a:solidFill>
                <a:srgbClr val="FFFFFF"/>
              </a:solidFill>
              <a:latin typeface="Verdana"/>
            </a:endParaRPr>
          </a:p>
        </p:txBody>
      </p:sp>
    </p:spTree>
    <p:extLst>
      <p:ext uri="{BB962C8B-B14F-4D97-AF65-F5344CB8AC3E}">
        <p14:creationId xmlns:p14="http://schemas.microsoft.com/office/powerpoint/2010/main" val="42299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Machine learning</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9AB2EA81-BCC7-F148-9507-C4BFC3019D60}"/>
              </a:ext>
            </a:extLst>
          </p:cNvPr>
          <p:cNvSpPr txBox="1"/>
          <p:nvPr/>
        </p:nvSpPr>
        <p:spPr>
          <a:xfrm>
            <a:off x="662220" y="1162959"/>
            <a:ext cx="9584978" cy="1885131"/>
          </a:xfrm>
          <a:prstGeom prst="rect">
            <a:avLst/>
          </a:prstGeom>
          <a:noFill/>
        </p:spPr>
        <p:txBody>
          <a:bodyPr wrap="square" lIns="0" tIns="0" rIns="0" bIns="0" rtlCol="0">
            <a:spAutoFit/>
          </a:bodyPr>
          <a:lstStyle/>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Artificial intelligence : any technique that mimics intelligence (weak A.I.)</a:t>
            </a:r>
            <a:br>
              <a:rPr lang="en-US" sz="2000" dirty="0">
                <a:solidFill>
                  <a:srgbClr val="FFFFFF"/>
                </a:solidFill>
                <a:latin typeface="Verdana"/>
              </a:rPr>
            </a:br>
            <a:r>
              <a:rPr lang="en-US" sz="2000" dirty="0">
                <a:solidFill>
                  <a:srgbClr val="FFFFFF"/>
                </a:solidFill>
                <a:latin typeface="Verdana"/>
              </a:rPr>
              <a:t>Machine learning : ability to learn without being explicitly programmed</a:t>
            </a: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kumimoji="0" lang="en-US" sz="2000" b="0" i="0" u="none" strike="noStrike" kern="1200" cap="none" spc="0" normalizeH="0" baseline="0" noProof="0" dirty="0">
                <a:ln>
                  <a:noFill/>
                </a:ln>
                <a:solidFill>
                  <a:srgbClr val="FFFFFF"/>
                </a:solidFill>
                <a:effectLst/>
                <a:uLnTx/>
                <a:uFillTx/>
                <a:latin typeface="Verdana"/>
                <a:ea typeface="+mn-ea"/>
                <a:cs typeface="+mn-cs"/>
              </a:rPr>
              <a:t>Requires</a:t>
            </a:r>
            <a:r>
              <a:rPr kumimoji="0" lang="en-US" sz="2000" b="0" i="0" u="none" strike="noStrike" kern="1200" cap="none" spc="0" normalizeH="0" noProof="0" dirty="0">
                <a:ln>
                  <a:noFill/>
                </a:ln>
                <a:solidFill>
                  <a:srgbClr val="FFFFFF"/>
                </a:solidFill>
                <a:effectLst/>
                <a:uLnTx/>
                <a:uFillTx/>
                <a:latin typeface="Verdana"/>
                <a:ea typeface="+mn-ea"/>
                <a:cs typeface="+mn-cs"/>
              </a:rPr>
              <a:t> data to learn from!</a:t>
            </a: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Three main categories in machine learning</a:t>
            </a:r>
          </a:p>
          <a:p>
            <a:pPr marL="234000" marR="0" lvl="0" indent="-234000" algn="l" defTabSz="1219170" rtl="0" eaLnBrk="1" fontAlgn="auto" latinLnBrk="0" hangingPunct="1">
              <a:lnSpc>
                <a:spcPct val="100000"/>
              </a:lnSpc>
              <a:spcBef>
                <a:spcPts val="900"/>
              </a:spcBef>
              <a:spcAft>
                <a:spcPts val="0"/>
              </a:spcAft>
              <a:buClr>
                <a:srgbClr val="98BC3A"/>
              </a:buClr>
              <a:buSzPct val="100000"/>
              <a:buFont typeface="Arial"/>
              <a:buChar char="•"/>
              <a:tabLst/>
              <a:defRPr/>
            </a:pPr>
            <a:r>
              <a:rPr lang="en-US" sz="2000" dirty="0">
                <a:solidFill>
                  <a:srgbClr val="FFFFFF"/>
                </a:solidFill>
                <a:latin typeface="Verdana"/>
              </a:rPr>
              <a:t>Thousands of algorithms and methods to solve a range of problems</a:t>
            </a:r>
          </a:p>
        </p:txBody>
      </p:sp>
      <p:pic>
        <p:nvPicPr>
          <p:cNvPr id="23" name="Picture 22">
            <a:extLst>
              <a:ext uri="{FF2B5EF4-FFF2-40B4-BE49-F238E27FC236}">
                <a16:creationId xmlns:a16="http://schemas.microsoft.com/office/drawing/2014/main" id="{440ED6E2-FC48-4642-94D0-F82986F33C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236" y="3504796"/>
            <a:ext cx="6696744" cy="2948540"/>
          </a:xfrm>
          <a:prstGeom prst="rect">
            <a:avLst/>
          </a:prstGeom>
        </p:spPr>
      </p:pic>
      <p:pic>
        <p:nvPicPr>
          <p:cNvPr id="24" name="Picture 23">
            <a:extLst>
              <a:ext uri="{FF2B5EF4-FFF2-40B4-BE49-F238E27FC236}">
                <a16:creationId xmlns:a16="http://schemas.microsoft.com/office/drawing/2014/main" id="{40A96A31-A34A-244F-8BE5-D7A4FC3070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9004" y="3504796"/>
            <a:ext cx="3294396" cy="2930298"/>
          </a:xfrm>
          <a:prstGeom prst="rect">
            <a:avLst/>
          </a:prstGeom>
        </p:spPr>
      </p:pic>
      <p:sp>
        <p:nvSpPr>
          <p:cNvPr id="25" name="TextBox 24">
            <a:extLst>
              <a:ext uri="{FF2B5EF4-FFF2-40B4-BE49-F238E27FC236}">
                <a16:creationId xmlns:a16="http://schemas.microsoft.com/office/drawing/2014/main" id="{3073CA97-C080-3B4A-9D10-0BCD569A9CAF}"/>
              </a:ext>
            </a:extLst>
          </p:cNvPr>
          <p:cNvSpPr txBox="1"/>
          <p:nvPr/>
        </p:nvSpPr>
        <p:spPr>
          <a:xfrm>
            <a:off x="1760342" y="3553186"/>
            <a:ext cx="2448272" cy="276999"/>
          </a:xfrm>
          <a:prstGeom prst="rect">
            <a:avLst/>
          </a:prstGeom>
          <a:noFill/>
        </p:spPr>
        <p:txBody>
          <a:bodyPr wrap="square" lIns="0" tIns="0" rIns="0" bIns="0" rtlCol="0">
            <a:spAutoFit/>
          </a:bodyPr>
          <a:lstStyle/>
          <a:p>
            <a:pPr>
              <a:spcBef>
                <a:spcPts val="0"/>
              </a:spcBef>
              <a:spcAft>
                <a:spcPts val="1333"/>
              </a:spcAft>
              <a:buSzPct val="100000"/>
            </a:pPr>
            <a:r>
              <a:rPr lang="en-US" noProof="0" dirty="0">
                <a:solidFill>
                  <a:schemeClr val="bg1"/>
                </a:solidFill>
              </a:rPr>
              <a:t>Supervised</a:t>
            </a:r>
          </a:p>
        </p:txBody>
      </p:sp>
      <p:sp>
        <p:nvSpPr>
          <p:cNvPr id="26" name="TextBox 25">
            <a:extLst>
              <a:ext uri="{FF2B5EF4-FFF2-40B4-BE49-F238E27FC236}">
                <a16:creationId xmlns:a16="http://schemas.microsoft.com/office/drawing/2014/main" id="{B9891294-B808-F443-8712-3E1263D49B5F}"/>
              </a:ext>
            </a:extLst>
          </p:cNvPr>
          <p:cNvSpPr txBox="1"/>
          <p:nvPr/>
        </p:nvSpPr>
        <p:spPr>
          <a:xfrm>
            <a:off x="5162720" y="3553186"/>
            <a:ext cx="2448272" cy="276999"/>
          </a:xfrm>
          <a:prstGeom prst="rect">
            <a:avLst/>
          </a:prstGeom>
          <a:noFill/>
        </p:spPr>
        <p:txBody>
          <a:bodyPr wrap="square" lIns="0" tIns="0" rIns="0" bIns="0" rtlCol="0">
            <a:spAutoFit/>
          </a:bodyPr>
          <a:lstStyle/>
          <a:p>
            <a:pPr>
              <a:spcBef>
                <a:spcPts val="0"/>
              </a:spcBef>
              <a:spcAft>
                <a:spcPts val="1333"/>
              </a:spcAft>
              <a:buSzPct val="100000"/>
            </a:pPr>
            <a:r>
              <a:rPr lang="en-US" dirty="0" err="1">
                <a:solidFill>
                  <a:schemeClr val="bg1"/>
                </a:solidFill>
              </a:rPr>
              <a:t>Uns</a:t>
            </a:r>
            <a:r>
              <a:rPr lang="en-US" noProof="0" dirty="0" err="1">
                <a:solidFill>
                  <a:schemeClr val="bg1"/>
                </a:solidFill>
              </a:rPr>
              <a:t>upervised</a:t>
            </a:r>
            <a:endParaRPr lang="en-US" noProof="0" dirty="0">
              <a:solidFill>
                <a:schemeClr val="bg1"/>
              </a:solidFill>
            </a:endParaRPr>
          </a:p>
        </p:txBody>
      </p:sp>
      <p:sp>
        <p:nvSpPr>
          <p:cNvPr id="27" name="TextBox 26">
            <a:extLst>
              <a:ext uri="{FF2B5EF4-FFF2-40B4-BE49-F238E27FC236}">
                <a16:creationId xmlns:a16="http://schemas.microsoft.com/office/drawing/2014/main" id="{632D49D5-09D4-0C43-BBCA-C0037FE7A212}"/>
              </a:ext>
            </a:extLst>
          </p:cNvPr>
          <p:cNvSpPr txBox="1"/>
          <p:nvPr/>
        </p:nvSpPr>
        <p:spPr>
          <a:xfrm>
            <a:off x="8539334" y="3553186"/>
            <a:ext cx="2448272" cy="276999"/>
          </a:xfrm>
          <a:prstGeom prst="rect">
            <a:avLst/>
          </a:prstGeom>
          <a:noFill/>
        </p:spPr>
        <p:txBody>
          <a:bodyPr wrap="square" lIns="0" tIns="0" rIns="0" bIns="0" rtlCol="0">
            <a:spAutoFit/>
          </a:bodyPr>
          <a:lstStyle/>
          <a:p>
            <a:pPr>
              <a:spcBef>
                <a:spcPts val="0"/>
              </a:spcBef>
              <a:spcAft>
                <a:spcPts val="1333"/>
              </a:spcAft>
              <a:buSzPct val="100000"/>
            </a:pPr>
            <a:r>
              <a:rPr lang="en-US" dirty="0">
                <a:solidFill>
                  <a:schemeClr val="bg1"/>
                </a:solidFill>
              </a:rPr>
              <a:t>Reinforcement</a:t>
            </a:r>
            <a:endParaRPr lang="en-US" noProof="0" dirty="0">
              <a:solidFill>
                <a:schemeClr val="bg1"/>
              </a:solidFill>
            </a:endParaRPr>
          </a:p>
        </p:txBody>
      </p:sp>
    </p:spTree>
    <p:extLst>
      <p:ext uri="{BB962C8B-B14F-4D97-AF65-F5344CB8AC3E}">
        <p14:creationId xmlns:p14="http://schemas.microsoft.com/office/powerpoint/2010/main" val="3157426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Unsupervised learning</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9AB2EA81-BCC7-F148-9507-C4BFC3019D60}"/>
              </a:ext>
            </a:extLst>
          </p:cNvPr>
          <p:cNvSpPr txBox="1"/>
          <p:nvPr/>
        </p:nvSpPr>
        <p:spPr>
          <a:xfrm>
            <a:off x="806236" y="948277"/>
            <a:ext cx="9584978" cy="615553"/>
          </a:xfrm>
          <a:prstGeom prst="rect">
            <a:avLst/>
          </a:prstGeom>
          <a:noFill/>
        </p:spPr>
        <p:txBody>
          <a:bodyPr wrap="square" lIns="0" tIns="0" rIns="0" bIns="0" rtlCol="0">
            <a:spAutoFit/>
          </a:bodyPr>
          <a:lstStyle/>
          <a:p>
            <a:pPr marR="0" lvl="0" algn="l" defTabSz="1219170" rtl="0" eaLnBrk="1" fontAlgn="auto" latinLnBrk="0" hangingPunct="1">
              <a:lnSpc>
                <a:spcPct val="100000"/>
              </a:lnSpc>
              <a:spcBef>
                <a:spcPts val="900"/>
              </a:spcBef>
              <a:spcAft>
                <a:spcPts val="0"/>
              </a:spcAft>
              <a:buClr>
                <a:srgbClr val="0097A9"/>
              </a:buClr>
              <a:buSzPct val="100000"/>
              <a:tabLst/>
              <a:defRPr/>
            </a:pPr>
            <a:r>
              <a:rPr lang="en-US" sz="2000" dirty="0">
                <a:solidFill>
                  <a:srgbClr val="FFFFFF"/>
                </a:solidFill>
                <a:latin typeface="Verdana"/>
              </a:rPr>
              <a:t>Detecting patterns and relations in data without labels </a:t>
            </a:r>
            <a:br>
              <a:rPr lang="en-US" sz="2000" dirty="0">
                <a:solidFill>
                  <a:srgbClr val="FFFFFF"/>
                </a:solidFill>
                <a:latin typeface="Verdana"/>
              </a:rPr>
            </a:br>
            <a:r>
              <a:rPr lang="en-US" sz="2000" dirty="0">
                <a:solidFill>
                  <a:srgbClr val="FFFFFF"/>
                </a:solidFill>
                <a:latin typeface="Verdana"/>
              </a:rPr>
              <a:t>(either because there are none or they exist, but we don’t have them)</a:t>
            </a:r>
          </a:p>
        </p:txBody>
      </p:sp>
      <p:pic>
        <p:nvPicPr>
          <p:cNvPr id="9" name="Picture 4" descr="E:\fppt\template\arrows\arrow2.png">
            <a:extLst>
              <a:ext uri="{FF2B5EF4-FFF2-40B4-BE49-F238E27FC236}">
                <a16:creationId xmlns:a16="http://schemas.microsoft.com/office/drawing/2014/main" id="{8F1E999A-5E73-CF44-A908-A8B80ACE899D}"/>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3548828">
            <a:off x="6584772" y="2389014"/>
            <a:ext cx="2277385" cy="5171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fppt\template\arrows\arrow2.png">
            <a:extLst>
              <a:ext uri="{FF2B5EF4-FFF2-40B4-BE49-F238E27FC236}">
                <a16:creationId xmlns:a16="http://schemas.microsoft.com/office/drawing/2014/main" id="{72C8F78C-FA9C-4F41-8B38-71313C5FB948}"/>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589475" y="2433694"/>
            <a:ext cx="1710809" cy="4427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E:\fppt\template\arrows\arrow2.png">
            <a:extLst>
              <a:ext uri="{FF2B5EF4-FFF2-40B4-BE49-F238E27FC236}">
                <a16:creationId xmlns:a16="http://schemas.microsoft.com/office/drawing/2014/main" id="{AD3254AC-BA10-D24E-B787-29D7C9A42BF5}"/>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398516">
            <a:off x="1949876" y="2491232"/>
            <a:ext cx="2254709" cy="4427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A53122-D2EC-844B-89DB-1EAF24209E65}"/>
              </a:ext>
            </a:extLst>
          </p:cNvPr>
          <p:cNvSpPr txBox="1"/>
          <p:nvPr/>
        </p:nvSpPr>
        <p:spPr>
          <a:xfrm>
            <a:off x="1089199" y="3672702"/>
            <a:ext cx="2092037" cy="523220"/>
          </a:xfrm>
          <a:prstGeom prst="rect">
            <a:avLst/>
          </a:prstGeom>
          <a:noFill/>
        </p:spPr>
        <p:txBody>
          <a:bodyPr wrap="square" rtlCol="0">
            <a:spAutoFit/>
          </a:bodyPr>
          <a:lstStyle/>
          <a:p>
            <a:r>
              <a:rPr lang="en-US" sz="2800" b="1" dirty="0">
                <a:solidFill>
                  <a:srgbClr val="98BC3A"/>
                </a:solidFill>
              </a:rPr>
              <a:t>Clustering</a:t>
            </a:r>
          </a:p>
        </p:txBody>
      </p:sp>
      <p:sp>
        <p:nvSpPr>
          <p:cNvPr id="14" name="TextBox 13">
            <a:extLst>
              <a:ext uri="{FF2B5EF4-FFF2-40B4-BE49-F238E27FC236}">
                <a16:creationId xmlns:a16="http://schemas.microsoft.com/office/drawing/2014/main" id="{11A60E40-7008-0F44-82C7-DE38C64D9DD2}"/>
              </a:ext>
            </a:extLst>
          </p:cNvPr>
          <p:cNvSpPr txBox="1"/>
          <p:nvPr/>
        </p:nvSpPr>
        <p:spPr>
          <a:xfrm>
            <a:off x="8171040" y="3658787"/>
            <a:ext cx="3058528" cy="523220"/>
          </a:xfrm>
          <a:prstGeom prst="rect">
            <a:avLst/>
          </a:prstGeom>
          <a:noFill/>
        </p:spPr>
        <p:txBody>
          <a:bodyPr wrap="square" rtlCol="0">
            <a:spAutoFit/>
          </a:bodyPr>
          <a:lstStyle/>
          <a:p>
            <a:r>
              <a:rPr lang="en-US" sz="2800" b="1" dirty="0">
                <a:solidFill>
                  <a:srgbClr val="98BC3A"/>
                </a:solidFill>
              </a:rPr>
              <a:t>Anomaly detection</a:t>
            </a:r>
          </a:p>
        </p:txBody>
      </p:sp>
      <p:sp>
        <p:nvSpPr>
          <p:cNvPr id="16" name="TextBox 15">
            <a:extLst>
              <a:ext uri="{FF2B5EF4-FFF2-40B4-BE49-F238E27FC236}">
                <a16:creationId xmlns:a16="http://schemas.microsoft.com/office/drawing/2014/main" id="{F0A327B4-CC92-1043-9390-97E3EAA8CE6B}"/>
              </a:ext>
            </a:extLst>
          </p:cNvPr>
          <p:cNvSpPr txBox="1"/>
          <p:nvPr/>
        </p:nvSpPr>
        <p:spPr>
          <a:xfrm>
            <a:off x="3620877" y="3673459"/>
            <a:ext cx="3981881" cy="523220"/>
          </a:xfrm>
          <a:prstGeom prst="rect">
            <a:avLst/>
          </a:prstGeom>
          <a:noFill/>
        </p:spPr>
        <p:txBody>
          <a:bodyPr wrap="square" rtlCol="0">
            <a:spAutoFit/>
          </a:bodyPr>
          <a:lstStyle/>
          <a:p>
            <a:pPr algn="ctr"/>
            <a:r>
              <a:rPr lang="en-US" sz="2800" b="1" dirty="0">
                <a:solidFill>
                  <a:srgbClr val="98BC3A"/>
                </a:solidFill>
              </a:rPr>
              <a:t>Dimensionality reduction</a:t>
            </a:r>
          </a:p>
        </p:txBody>
      </p:sp>
      <p:pic>
        <p:nvPicPr>
          <p:cNvPr id="17" name="Picture 16" descr="A picture containing window&#10;&#10;Description automatically generated">
            <a:extLst>
              <a:ext uri="{FF2B5EF4-FFF2-40B4-BE49-F238E27FC236}">
                <a16:creationId xmlns:a16="http://schemas.microsoft.com/office/drawing/2014/main" id="{1385FDC8-0023-A349-AEDB-2FCB5B8E248F}"/>
              </a:ext>
            </a:extLst>
          </p:cNvPr>
          <p:cNvPicPr>
            <a:picLocks noChangeAspect="1"/>
          </p:cNvPicPr>
          <p:nvPr/>
        </p:nvPicPr>
        <p:blipFill>
          <a:blip r:embed="rId4"/>
          <a:stretch>
            <a:fillRect/>
          </a:stretch>
        </p:blipFill>
        <p:spPr>
          <a:xfrm>
            <a:off x="1081341" y="4326680"/>
            <a:ext cx="1890867" cy="1892468"/>
          </a:xfrm>
          <a:prstGeom prst="rect">
            <a:avLst/>
          </a:prstGeom>
        </p:spPr>
      </p:pic>
      <p:pic>
        <p:nvPicPr>
          <p:cNvPr id="12" name="Picture 11" descr="A picture containing animal, green, dark, sitting&#10;&#10;Description automatically generated">
            <a:extLst>
              <a:ext uri="{FF2B5EF4-FFF2-40B4-BE49-F238E27FC236}">
                <a16:creationId xmlns:a16="http://schemas.microsoft.com/office/drawing/2014/main" id="{839FD2B3-2C8C-304E-9123-A7CAD3E23ED4}"/>
              </a:ext>
            </a:extLst>
          </p:cNvPr>
          <p:cNvPicPr>
            <a:picLocks noChangeAspect="1"/>
          </p:cNvPicPr>
          <p:nvPr/>
        </p:nvPicPr>
        <p:blipFill>
          <a:blip r:embed="rId5"/>
          <a:stretch>
            <a:fillRect/>
          </a:stretch>
        </p:blipFill>
        <p:spPr>
          <a:xfrm>
            <a:off x="4297474" y="3894250"/>
            <a:ext cx="2757328" cy="2757328"/>
          </a:xfrm>
          <a:prstGeom prst="rect">
            <a:avLst/>
          </a:prstGeom>
        </p:spPr>
      </p:pic>
      <p:pic>
        <p:nvPicPr>
          <p:cNvPr id="4" name="Picture 3">
            <a:extLst>
              <a:ext uri="{FF2B5EF4-FFF2-40B4-BE49-F238E27FC236}">
                <a16:creationId xmlns:a16="http://schemas.microsoft.com/office/drawing/2014/main" id="{796FDF57-A9A7-334D-BFD2-4B1B657757FC}"/>
              </a:ext>
            </a:extLst>
          </p:cNvPr>
          <p:cNvPicPr>
            <a:picLocks noChangeAspect="1"/>
          </p:cNvPicPr>
          <p:nvPr/>
        </p:nvPicPr>
        <p:blipFill>
          <a:blip r:embed="rId6"/>
          <a:stretch>
            <a:fillRect/>
          </a:stretch>
        </p:blipFill>
        <p:spPr>
          <a:xfrm>
            <a:off x="8171040" y="3828505"/>
            <a:ext cx="2757328" cy="2757328"/>
          </a:xfrm>
          <a:prstGeom prst="rect">
            <a:avLst/>
          </a:prstGeom>
        </p:spPr>
      </p:pic>
    </p:spTree>
    <p:extLst>
      <p:ext uri="{BB962C8B-B14F-4D97-AF65-F5344CB8AC3E}">
        <p14:creationId xmlns:p14="http://schemas.microsoft.com/office/powerpoint/2010/main" val="1220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Clustering</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972800" cy="4924425"/>
          </a:xfrm>
          <a:prstGeom prst="rect">
            <a:avLst/>
          </a:prstGeom>
          <a:noFill/>
        </p:spPr>
        <p:txBody>
          <a:bodyPr wrap="square" lIns="0" tIns="0" rIns="0" bIns="0" rtlCol="0">
            <a:spAutoFit/>
          </a:bodyPr>
          <a:lstStyle/>
          <a:p>
            <a:pPr defTabSz="1219170">
              <a:spcBef>
                <a:spcPts val="900"/>
              </a:spcBef>
              <a:buClr>
                <a:srgbClr val="0097A9"/>
              </a:buClr>
              <a:buSzPct val="100000"/>
              <a:defRPr/>
            </a:pPr>
            <a:r>
              <a:rPr lang="en-US" sz="2000" dirty="0">
                <a:solidFill>
                  <a:srgbClr val="FFFFFF"/>
                </a:solidFill>
                <a:latin typeface="Verdana"/>
              </a:rPr>
              <a:t>Algorithms that locate groups of related data points (“clusters”) with the ultimate goal to gain more insight in the data. This can be used to further label data, detect anomalies, segment data, reduce the dataset, etc. Several metrics to cluster data exist. The main ones (but not limited to):</a:t>
            </a:r>
          </a:p>
          <a:p>
            <a:pPr marL="342900" indent="-342900" defTabSz="1219170">
              <a:spcBef>
                <a:spcPts val="900"/>
              </a:spcBef>
              <a:buClr>
                <a:srgbClr val="98BC3A"/>
              </a:buClr>
              <a:buSzPct val="100000"/>
              <a:buFont typeface="Arial" panose="020B0604020202020204" pitchFamily="34" charset="0"/>
              <a:buChar char="•"/>
              <a:defRPr/>
            </a:pPr>
            <a:r>
              <a:rPr lang="en-US" sz="2000" b="1" dirty="0">
                <a:solidFill>
                  <a:srgbClr val="98BC3A"/>
                </a:solidFill>
                <a:latin typeface="Verdana"/>
              </a:rPr>
              <a:t>Connectivity: </a:t>
            </a:r>
            <a:r>
              <a:rPr lang="en-US" sz="2000" dirty="0">
                <a:solidFill>
                  <a:srgbClr val="FFFFFF"/>
                </a:solidFill>
                <a:latin typeface="Verdana"/>
              </a:rPr>
              <a:t>create a cluster based on the distance and connectivity</a:t>
            </a:r>
          </a:p>
          <a:p>
            <a:pPr marL="342900" indent="-342900" defTabSz="1219170">
              <a:spcBef>
                <a:spcPts val="900"/>
              </a:spcBef>
              <a:buClr>
                <a:srgbClr val="98BC3A"/>
              </a:buClr>
              <a:buSzPct val="100000"/>
              <a:buFont typeface="Arial" panose="020B0604020202020204" pitchFamily="34" charset="0"/>
              <a:buChar char="•"/>
              <a:defRPr/>
            </a:pPr>
            <a:r>
              <a:rPr lang="en-US" sz="2000" b="1" dirty="0">
                <a:solidFill>
                  <a:srgbClr val="98BC3A"/>
                </a:solidFill>
                <a:latin typeface="Verdana"/>
              </a:rPr>
              <a:t>Centroid:</a:t>
            </a:r>
            <a:r>
              <a:rPr lang="en-US" sz="2000" dirty="0">
                <a:solidFill>
                  <a:srgbClr val="FFFFFF"/>
                </a:solidFill>
                <a:latin typeface="Verdana"/>
              </a:rPr>
              <a:t> create a cluster based on the central weighted points of datapoints</a:t>
            </a:r>
          </a:p>
          <a:p>
            <a:pPr marL="342900" indent="-342900" defTabSz="1219170">
              <a:spcBef>
                <a:spcPts val="900"/>
              </a:spcBef>
              <a:buClr>
                <a:srgbClr val="98BC3A"/>
              </a:buClr>
              <a:buSzPct val="100000"/>
              <a:buFont typeface="Arial" panose="020B0604020202020204" pitchFamily="34" charset="0"/>
              <a:buChar char="•"/>
              <a:defRPr/>
            </a:pPr>
            <a:r>
              <a:rPr lang="en-US" sz="2000" b="1" dirty="0">
                <a:solidFill>
                  <a:srgbClr val="98BC3A"/>
                </a:solidFill>
                <a:latin typeface="Verdana"/>
              </a:rPr>
              <a:t>Density: </a:t>
            </a:r>
            <a:r>
              <a:rPr lang="en-US" sz="2000" dirty="0">
                <a:solidFill>
                  <a:srgbClr val="FFFFFF"/>
                </a:solidFill>
                <a:latin typeface="Verdana"/>
              </a:rPr>
              <a:t>create clusters on how densely populated a part of the space is</a:t>
            </a:r>
          </a:p>
          <a:p>
            <a:pPr marL="342900" indent="-342900" defTabSz="1219170">
              <a:spcBef>
                <a:spcPts val="900"/>
              </a:spcBef>
              <a:buClr>
                <a:srgbClr val="98BC3A"/>
              </a:buClr>
              <a:buSzPct val="100000"/>
              <a:buFont typeface="Arial" panose="020B0604020202020204" pitchFamily="34" charset="0"/>
              <a:buChar char="•"/>
              <a:defRPr/>
            </a:pPr>
            <a:r>
              <a:rPr lang="en-US" sz="2000" b="1" dirty="0">
                <a:solidFill>
                  <a:srgbClr val="98BC3A"/>
                </a:solidFill>
                <a:latin typeface="Verdana"/>
              </a:rPr>
              <a:t>Distribution: </a:t>
            </a:r>
            <a:r>
              <a:rPr lang="en-US" sz="2000" dirty="0">
                <a:solidFill>
                  <a:srgbClr val="FFFFFF"/>
                </a:solidFill>
                <a:latin typeface="Verdana"/>
              </a:rPr>
              <a:t>use a mathematical distribution model to find clusters </a:t>
            </a:r>
          </a:p>
          <a:p>
            <a:pPr marL="342900" indent="-342900" defTabSz="1219170">
              <a:spcBef>
                <a:spcPts val="900"/>
              </a:spcBef>
              <a:buClr>
                <a:srgbClr val="98BC3A"/>
              </a:buClr>
              <a:buSzPct val="100000"/>
              <a:buFont typeface="Arial" panose="020B0604020202020204" pitchFamily="34" charset="0"/>
              <a:buChar char="•"/>
              <a:defRPr/>
            </a:pPr>
            <a:r>
              <a:rPr lang="en-US" sz="2000" b="1" dirty="0">
                <a:solidFill>
                  <a:srgbClr val="98BC3A"/>
                </a:solidFill>
                <a:latin typeface="Verdana"/>
              </a:rPr>
              <a:t>Topological: </a:t>
            </a:r>
            <a:r>
              <a:rPr lang="en-US" sz="2000" dirty="0">
                <a:solidFill>
                  <a:srgbClr val="FFFFFF"/>
                </a:solidFill>
                <a:latin typeface="Verdana"/>
              </a:rPr>
              <a:t>use topological features of the dataset to create a subspace.</a:t>
            </a:r>
            <a:br>
              <a:rPr lang="en-US" sz="2000" dirty="0">
                <a:solidFill>
                  <a:srgbClr val="FFFFFF"/>
                </a:solidFill>
                <a:latin typeface="Verdana"/>
              </a:rPr>
            </a:br>
            <a:r>
              <a:rPr lang="en-US" sz="2000" dirty="0">
                <a:solidFill>
                  <a:srgbClr val="FFFFFF"/>
                </a:solidFill>
                <a:latin typeface="Verdana"/>
              </a:rPr>
              <a:t>For example self-organizing maps using neural networks.</a:t>
            </a:r>
          </a:p>
          <a:p>
            <a:pPr marL="342900" indent="-342900" defTabSz="1219170">
              <a:spcBef>
                <a:spcPts val="900"/>
              </a:spcBef>
              <a:buClr>
                <a:srgbClr val="0097A9"/>
              </a:buClr>
              <a:buSzPct val="100000"/>
              <a:buFont typeface="Arial" panose="020B0604020202020204" pitchFamily="34" charset="0"/>
              <a:buChar char="•"/>
              <a:defRPr/>
            </a:pPr>
            <a:endParaRPr lang="en-US" sz="2000" dirty="0">
              <a:solidFill>
                <a:srgbClr val="FFFFFF"/>
              </a:solidFill>
              <a:latin typeface="Verdana"/>
            </a:endParaRPr>
          </a:p>
          <a:p>
            <a:pPr defTabSz="1219170">
              <a:spcBef>
                <a:spcPts val="900"/>
              </a:spcBef>
              <a:buClr>
                <a:srgbClr val="0097A9"/>
              </a:buClr>
              <a:buSzPct val="100000"/>
              <a:defRPr/>
            </a:pPr>
            <a:endParaRPr lang="en-US" sz="2000" dirty="0">
              <a:solidFill>
                <a:srgbClr val="FFFFFF"/>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r>
              <a:rPr lang="en-US" sz="2000" dirty="0">
                <a:solidFill>
                  <a:srgbClr val="FFFFFF"/>
                </a:solidFill>
                <a:latin typeface="Verdana"/>
              </a:rPr>
              <a:t> </a:t>
            </a:r>
          </a:p>
        </p:txBody>
      </p:sp>
      <p:sp>
        <p:nvSpPr>
          <p:cNvPr id="3" name="Rectangle 2">
            <a:extLst>
              <a:ext uri="{FF2B5EF4-FFF2-40B4-BE49-F238E27FC236}">
                <a16:creationId xmlns:a16="http://schemas.microsoft.com/office/drawing/2014/main" id="{FDF0D5DA-E840-194E-B1E6-7EE56320E5EB}"/>
              </a:ext>
            </a:extLst>
          </p:cNvPr>
          <p:cNvSpPr/>
          <p:nvPr/>
        </p:nvSpPr>
        <p:spPr>
          <a:xfrm>
            <a:off x="637309" y="2673927"/>
            <a:ext cx="11141727" cy="387927"/>
          </a:xfrm>
          <a:prstGeom prst="rect">
            <a:avLst/>
          </a:prstGeom>
          <a:solidFill>
            <a:srgbClr val="98BC3A">
              <a:alpha val="18824"/>
            </a:srgbClr>
          </a:solidFill>
          <a:ln>
            <a:solidFill>
              <a:srgbClr val="98BC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9290588-4A8D-8641-A3E4-D95B73E5C71E}"/>
              </a:ext>
            </a:extLst>
          </p:cNvPr>
          <p:cNvCxnSpPr>
            <a:cxnSpLocks/>
          </p:cNvCxnSpPr>
          <p:nvPr/>
        </p:nvCxnSpPr>
        <p:spPr>
          <a:xfrm>
            <a:off x="972490" y="2867890"/>
            <a:ext cx="703910" cy="2563092"/>
          </a:xfrm>
          <a:prstGeom prst="straightConnector1">
            <a:avLst/>
          </a:prstGeom>
          <a:ln w="57150">
            <a:solidFill>
              <a:srgbClr val="98BC3A"/>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966F1C-5029-2C4E-9076-9AEAB8DC4916}"/>
              </a:ext>
            </a:extLst>
          </p:cNvPr>
          <p:cNvSpPr txBox="1"/>
          <p:nvPr/>
        </p:nvSpPr>
        <p:spPr>
          <a:xfrm>
            <a:off x="1842654" y="5338455"/>
            <a:ext cx="9185564" cy="954107"/>
          </a:xfrm>
          <a:prstGeom prst="rect">
            <a:avLst/>
          </a:prstGeom>
          <a:noFill/>
        </p:spPr>
        <p:txBody>
          <a:bodyPr wrap="square" rtlCol="0">
            <a:spAutoFit/>
          </a:bodyPr>
          <a:lstStyle/>
          <a:p>
            <a:r>
              <a:rPr lang="en-US" sz="2800" dirty="0">
                <a:solidFill>
                  <a:srgbClr val="98BC3A"/>
                </a:solidFill>
              </a:rPr>
              <a:t>K-means is a centroid based clustering algorithm and is usually one of the first algorithms taught in any ML course.</a:t>
            </a:r>
          </a:p>
        </p:txBody>
      </p:sp>
    </p:spTree>
    <p:extLst>
      <p:ext uri="{BB962C8B-B14F-4D97-AF65-F5344CB8AC3E}">
        <p14:creationId xmlns:p14="http://schemas.microsoft.com/office/powerpoint/2010/main" val="125840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Distance Metrics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3308598"/>
          </a:xfrm>
          <a:prstGeom prst="rect">
            <a:avLst/>
          </a:prstGeom>
          <a:noFill/>
        </p:spPr>
        <p:txBody>
          <a:bodyPr wrap="square" lIns="0" tIns="0" rIns="0" bIns="0" rtlCol="0">
            <a:spAutoFit/>
          </a:bodyPr>
          <a:lstStyle/>
          <a:p>
            <a:r>
              <a:rPr lang="en-US" altLang="en-US" sz="2000" dirty="0">
                <a:solidFill>
                  <a:schemeClr val="bg1"/>
                </a:solidFill>
                <a:latin typeface="Verdana" panose="020B0604030504040204" pitchFamily="34" charset="0"/>
                <a:ea typeface="Verdana" panose="020B0604030504040204" pitchFamily="34" charset="0"/>
              </a:rPr>
              <a:t>A distance metric is a function that defines how the distance between a pair of points is calculated.</a:t>
            </a:r>
          </a:p>
          <a:p>
            <a:endParaRPr lang="en-US" altLang="en-US" sz="2000" dirty="0">
              <a:solidFill>
                <a:schemeClr val="bg1"/>
              </a:solidFill>
              <a:latin typeface="Verdana" panose="020B0604030504040204" pitchFamily="34" charset="0"/>
              <a:ea typeface="Verdana" panose="020B0604030504040204" pitchFamily="34" charset="0"/>
            </a:endParaRPr>
          </a:p>
          <a:p>
            <a:r>
              <a:rPr lang="en-US" altLang="en-US" sz="2000" dirty="0">
                <a:solidFill>
                  <a:schemeClr val="bg1"/>
                </a:solidFill>
                <a:latin typeface="Verdana" panose="020B0604030504040204" pitchFamily="34" charset="0"/>
                <a:ea typeface="Verdana" panose="020B0604030504040204" pitchFamily="34" charset="0"/>
              </a:rPr>
              <a:t>In machine learning, distance is the objective measure of the difference between data points.  A number of machine learning algorithms rely in a distance metric to discover patterns in the input data, and a good distance metric helps to improve the model performance (e.g. K-Means and KNN). </a:t>
            </a:r>
          </a:p>
          <a:p>
            <a:pPr defTabSz="1219170">
              <a:spcBef>
                <a:spcPts val="900"/>
              </a:spcBef>
              <a:buClr>
                <a:srgbClr val="0097A9"/>
              </a:buClr>
              <a:buSzPct val="100000"/>
              <a:defRPr/>
            </a:pPr>
            <a:endParaRPr lang="en-US" sz="2000" dirty="0">
              <a:solidFill>
                <a:schemeClr val="bg1"/>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r>
              <a:rPr lang="en-US" sz="2000" dirty="0">
                <a:solidFill>
                  <a:schemeClr val="bg1"/>
                </a:solidFill>
                <a:latin typeface="Verdana"/>
              </a:rPr>
              <a:t>The choice of distance metric is made based on the nature of the data itself, and not the model being used.</a:t>
            </a:r>
          </a:p>
        </p:txBody>
      </p:sp>
      <p:grpSp>
        <p:nvGrpSpPr>
          <p:cNvPr id="2" name="Group 1">
            <a:extLst>
              <a:ext uri="{FF2B5EF4-FFF2-40B4-BE49-F238E27FC236}">
                <a16:creationId xmlns:a16="http://schemas.microsoft.com/office/drawing/2014/main" id="{BFE70E9C-CC95-4AD0-A98D-AD21C6BF4F74}"/>
              </a:ext>
            </a:extLst>
          </p:cNvPr>
          <p:cNvGrpSpPr/>
          <p:nvPr/>
        </p:nvGrpSpPr>
        <p:grpSpPr>
          <a:xfrm>
            <a:off x="2457452" y="4457715"/>
            <a:ext cx="1729434" cy="2096540"/>
            <a:chOff x="8766707" y="3047345"/>
            <a:chExt cx="2803961" cy="3256499"/>
          </a:xfrm>
        </p:grpSpPr>
        <p:sp>
          <p:nvSpPr>
            <p:cNvPr id="4" name="TextBox 3">
              <a:extLst>
                <a:ext uri="{FF2B5EF4-FFF2-40B4-BE49-F238E27FC236}">
                  <a16:creationId xmlns:a16="http://schemas.microsoft.com/office/drawing/2014/main" id="{E0457434-6336-444A-91B6-9FDB1B78510C}"/>
                </a:ext>
              </a:extLst>
            </p:cNvPr>
            <p:cNvSpPr txBox="1"/>
            <p:nvPr/>
          </p:nvSpPr>
          <p:spPr>
            <a:xfrm>
              <a:off x="8832602" y="3047345"/>
              <a:ext cx="2645232" cy="621480"/>
            </a:xfrm>
            <a:prstGeom prst="rect">
              <a:avLst/>
            </a:prstGeom>
            <a:noFill/>
          </p:spPr>
          <p:txBody>
            <a:bodyPr wrap="square" rtlCol="0">
              <a:spAutoFit/>
            </a:bodyPr>
            <a:lstStyle/>
            <a:p>
              <a:pPr algn="ctr"/>
              <a:r>
                <a:rPr lang="en-US" sz="2000" dirty="0">
                  <a:solidFill>
                    <a:schemeClr val="bg1"/>
                  </a:solidFill>
                </a:rPr>
                <a:t>Euclidean</a:t>
              </a:r>
            </a:p>
          </p:txBody>
        </p:sp>
        <p:sp>
          <p:nvSpPr>
            <p:cNvPr id="6" name="Oval 5">
              <a:extLst>
                <a:ext uri="{FF2B5EF4-FFF2-40B4-BE49-F238E27FC236}">
                  <a16:creationId xmlns:a16="http://schemas.microsoft.com/office/drawing/2014/main" id="{49AFF212-8590-4CDD-9BD7-65F3F8D2A09D}"/>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4BF23F3-2BFB-4786-AF4D-743CCCC80D78}"/>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8E75012A-7561-44FE-BCFD-2C1C0ED33AFD}"/>
                </a:ext>
              </a:extLst>
            </p:cNvPr>
            <p:cNvCxnSpPr>
              <a:cxnSpLocks/>
              <a:stCxn id="6" idx="7"/>
              <a:endCxn id="7" idx="3"/>
            </p:cNvCxnSpPr>
            <p:nvPr/>
          </p:nvCxnSpPr>
          <p:spPr>
            <a:xfrm flipV="1">
              <a:off x="9532666" y="4392935"/>
              <a:ext cx="898571" cy="120158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0A9842-757C-46DC-82C9-F65EFE1CE70F}"/>
                </a:ext>
              </a:extLst>
            </p:cNvPr>
            <p:cNvSpPr txBox="1"/>
            <p:nvPr/>
          </p:nvSpPr>
          <p:spPr>
            <a:xfrm>
              <a:off x="9068215" y="5623040"/>
              <a:ext cx="343534" cy="621480"/>
            </a:xfrm>
            <a:prstGeom prst="rect">
              <a:avLst/>
            </a:prstGeom>
            <a:noFill/>
          </p:spPr>
          <p:txBody>
            <a:bodyPr wrap="square" rtlCol="0">
              <a:spAutoFit/>
            </a:bodyPr>
            <a:lstStyle/>
            <a:p>
              <a:r>
                <a:rPr lang="en-US" sz="2000" dirty="0">
                  <a:solidFill>
                    <a:schemeClr val="bg1"/>
                  </a:solidFill>
                </a:rPr>
                <a:t>A</a:t>
              </a:r>
            </a:p>
          </p:txBody>
        </p:sp>
        <p:sp>
          <p:nvSpPr>
            <p:cNvPr id="10" name="TextBox 9">
              <a:extLst>
                <a:ext uri="{FF2B5EF4-FFF2-40B4-BE49-F238E27FC236}">
                  <a16:creationId xmlns:a16="http://schemas.microsoft.com/office/drawing/2014/main" id="{40BD3DB7-66C0-497B-BCFE-AD67F0C12CE7}"/>
                </a:ext>
              </a:extLst>
            </p:cNvPr>
            <p:cNvSpPr txBox="1"/>
            <p:nvPr/>
          </p:nvSpPr>
          <p:spPr>
            <a:xfrm>
              <a:off x="10512060" y="3870940"/>
              <a:ext cx="343534" cy="621480"/>
            </a:xfrm>
            <a:prstGeom prst="rect">
              <a:avLst/>
            </a:prstGeom>
            <a:noFill/>
          </p:spPr>
          <p:txBody>
            <a:bodyPr wrap="square" rtlCol="0">
              <a:spAutoFit/>
            </a:bodyPr>
            <a:lstStyle/>
            <a:p>
              <a:r>
                <a:rPr lang="en-US" sz="2000" dirty="0">
                  <a:solidFill>
                    <a:schemeClr val="bg1"/>
                  </a:solidFill>
                </a:rPr>
                <a:t>B</a:t>
              </a:r>
            </a:p>
          </p:txBody>
        </p:sp>
        <p:cxnSp>
          <p:nvCxnSpPr>
            <p:cNvPr id="11" name="Straight Arrow Connector 10">
              <a:extLst>
                <a:ext uri="{FF2B5EF4-FFF2-40B4-BE49-F238E27FC236}">
                  <a16:creationId xmlns:a16="http://schemas.microsoft.com/office/drawing/2014/main" id="{373ED12C-E4E0-4765-8681-464A93E10514}"/>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0AC4F40-4C6F-4CBE-8227-085AC3457C0D}"/>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00ED2AF-9E6C-43DD-B81C-AAACBD8253AD}"/>
              </a:ext>
            </a:extLst>
          </p:cNvPr>
          <p:cNvGrpSpPr/>
          <p:nvPr/>
        </p:nvGrpSpPr>
        <p:grpSpPr>
          <a:xfrm>
            <a:off x="5228482" y="4467067"/>
            <a:ext cx="1729437" cy="2096540"/>
            <a:chOff x="8766702" y="3047345"/>
            <a:chExt cx="2803966" cy="3256499"/>
          </a:xfrm>
        </p:grpSpPr>
        <p:sp>
          <p:nvSpPr>
            <p:cNvPr id="18" name="TextBox 17">
              <a:extLst>
                <a:ext uri="{FF2B5EF4-FFF2-40B4-BE49-F238E27FC236}">
                  <a16:creationId xmlns:a16="http://schemas.microsoft.com/office/drawing/2014/main" id="{B4BCC67D-142B-462F-8DF2-34FF73938322}"/>
                </a:ext>
              </a:extLst>
            </p:cNvPr>
            <p:cNvSpPr txBox="1"/>
            <p:nvPr/>
          </p:nvSpPr>
          <p:spPr>
            <a:xfrm>
              <a:off x="8766702" y="3047345"/>
              <a:ext cx="2803961" cy="621480"/>
            </a:xfrm>
            <a:prstGeom prst="rect">
              <a:avLst/>
            </a:prstGeom>
            <a:noFill/>
          </p:spPr>
          <p:txBody>
            <a:bodyPr wrap="square" rtlCol="0">
              <a:spAutoFit/>
            </a:bodyPr>
            <a:lstStyle/>
            <a:p>
              <a:pPr algn="ctr"/>
              <a:r>
                <a:rPr lang="en-US" sz="2000" dirty="0">
                  <a:solidFill>
                    <a:schemeClr val="bg1"/>
                  </a:solidFill>
                </a:rPr>
                <a:t>Manhattan</a:t>
              </a:r>
            </a:p>
          </p:txBody>
        </p:sp>
        <p:sp>
          <p:nvSpPr>
            <p:cNvPr id="19" name="Oval 18">
              <a:extLst>
                <a:ext uri="{FF2B5EF4-FFF2-40B4-BE49-F238E27FC236}">
                  <a16:creationId xmlns:a16="http://schemas.microsoft.com/office/drawing/2014/main" id="{8E742794-A929-40FE-986E-59E8920A3595}"/>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ED9B104-9E4A-4E92-B64C-2FDE5976DF75}"/>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5BD2D01-0D7A-4FE8-BF50-46D97A10D8A1}"/>
                </a:ext>
              </a:extLst>
            </p:cNvPr>
            <p:cNvCxnSpPr>
              <a:cxnSpLocks/>
            </p:cNvCxnSpPr>
            <p:nvPr/>
          </p:nvCxnSpPr>
          <p:spPr>
            <a:xfrm flipV="1">
              <a:off x="10512059" y="4451382"/>
              <a:ext cx="0" cy="121385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635EB5-48D5-4309-B40A-A1E2E5E143BA}"/>
                </a:ext>
              </a:extLst>
            </p:cNvPr>
            <p:cNvSpPr txBox="1"/>
            <p:nvPr/>
          </p:nvSpPr>
          <p:spPr>
            <a:xfrm>
              <a:off x="9068215" y="5623040"/>
              <a:ext cx="343534" cy="621480"/>
            </a:xfrm>
            <a:prstGeom prst="rect">
              <a:avLst/>
            </a:prstGeom>
            <a:noFill/>
          </p:spPr>
          <p:txBody>
            <a:bodyPr wrap="square" rtlCol="0">
              <a:spAutoFit/>
            </a:bodyPr>
            <a:lstStyle/>
            <a:p>
              <a:r>
                <a:rPr lang="en-US" sz="2000" dirty="0">
                  <a:solidFill>
                    <a:schemeClr val="bg1"/>
                  </a:solidFill>
                </a:rPr>
                <a:t>A</a:t>
              </a:r>
            </a:p>
          </p:txBody>
        </p:sp>
        <p:sp>
          <p:nvSpPr>
            <p:cNvPr id="23" name="TextBox 22">
              <a:extLst>
                <a:ext uri="{FF2B5EF4-FFF2-40B4-BE49-F238E27FC236}">
                  <a16:creationId xmlns:a16="http://schemas.microsoft.com/office/drawing/2014/main" id="{6D9FE854-C414-4EA9-BD73-43C6529BDB3B}"/>
                </a:ext>
              </a:extLst>
            </p:cNvPr>
            <p:cNvSpPr txBox="1"/>
            <p:nvPr/>
          </p:nvSpPr>
          <p:spPr>
            <a:xfrm>
              <a:off x="10512060" y="3870940"/>
              <a:ext cx="343534" cy="621480"/>
            </a:xfrm>
            <a:prstGeom prst="rect">
              <a:avLst/>
            </a:prstGeom>
            <a:noFill/>
          </p:spPr>
          <p:txBody>
            <a:bodyPr wrap="square" rtlCol="0">
              <a:spAutoFit/>
            </a:bodyPr>
            <a:lstStyle/>
            <a:p>
              <a:r>
                <a:rPr lang="en-US" sz="2000" dirty="0">
                  <a:solidFill>
                    <a:schemeClr val="bg1"/>
                  </a:solidFill>
                </a:rPr>
                <a:t>B</a:t>
              </a:r>
            </a:p>
          </p:txBody>
        </p:sp>
        <p:cxnSp>
          <p:nvCxnSpPr>
            <p:cNvPr id="24" name="Straight Arrow Connector 23">
              <a:extLst>
                <a:ext uri="{FF2B5EF4-FFF2-40B4-BE49-F238E27FC236}">
                  <a16:creationId xmlns:a16="http://schemas.microsoft.com/office/drawing/2014/main" id="{764F6C2E-4214-47EF-BABA-DA0C4E65DDA6}"/>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3873C37-C3A3-480F-BECC-3065012EBFCD}"/>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0254D3F-B7DD-46B1-9054-7202C74C66D5}"/>
              </a:ext>
            </a:extLst>
          </p:cNvPr>
          <p:cNvGrpSpPr/>
          <p:nvPr/>
        </p:nvGrpSpPr>
        <p:grpSpPr>
          <a:xfrm>
            <a:off x="8005159" y="4457715"/>
            <a:ext cx="1729434" cy="2096540"/>
            <a:chOff x="8766707" y="3047345"/>
            <a:chExt cx="2803961" cy="3256499"/>
          </a:xfrm>
        </p:grpSpPr>
        <p:sp>
          <p:nvSpPr>
            <p:cNvPr id="27" name="TextBox 26">
              <a:extLst>
                <a:ext uri="{FF2B5EF4-FFF2-40B4-BE49-F238E27FC236}">
                  <a16:creationId xmlns:a16="http://schemas.microsoft.com/office/drawing/2014/main" id="{9760DAC0-6235-4CA4-A4ED-AACF4A20916E}"/>
                </a:ext>
              </a:extLst>
            </p:cNvPr>
            <p:cNvSpPr txBox="1"/>
            <p:nvPr/>
          </p:nvSpPr>
          <p:spPr>
            <a:xfrm>
              <a:off x="8859471" y="3047345"/>
              <a:ext cx="2711124" cy="621480"/>
            </a:xfrm>
            <a:prstGeom prst="rect">
              <a:avLst/>
            </a:prstGeom>
            <a:noFill/>
          </p:spPr>
          <p:txBody>
            <a:bodyPr wrap="square" rtlCol="0">
              <a:spAutoFit/>
            </a:bodyPr>
            <a:lstStyle/>
            <a:p>
              <a:pPr algn="ctr"/>
              <a:r>
                <a:rPr lang="en-US" sz="2000" dirty="0" err="1">
                  <a:solidFill>
                    <a:schemeClr val="bg1"/>
                  </a:solidFill>
                </a:rPr>
                <a:t>Chebychev</a:t>
              </a:r>
              <a:endParaRPr lang="en-US" sz="2000" dirty="0">
                <a:solidFill>
                  <a:schemeClr val="bg1"/>
                </a:solidFill>
              </a:endParaRPr>
            </a:p>
          </p:txBody>
        </p:sp>
        <p:sp>
          <p:nvSpPr>
            <p:cNvPr id="28" name="Oval 27">
              <a:extLst>
                <a:ext uri="{FF2B5EF4-FFF2-40B4-BE49-F238E27FC236}">
                  <a16:creationId xmlns:a16="http://schemas.microsoft.com/office/drawing/2014/main" id="{A8677D2E-B41F-4FCC-8F3B-8697FDE47D11}"/>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2004B2-B7A3-419E-84C5-A5EDFD206379}"/>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05D6CD6-BA6E-45FA-B309-277754E19F99}"/>
                </a:ext>
              </a:extLst>
            </p:cNvPr>
            <p:cNvSpPr txBox="1"/>
            <p:nvPr/>
          </p:nvSpPr>
          <p:spPr>
            <a:xfrm>
              <a:off x="9068215" y="5623040"/>
              <a:ext cx="343534" cy="621480"/>
            </a:xfrm>
            <a:prstGeom prst="rect">
              <a:avLst/>
            </a:prstGeom>
            <a:noFill/>
          </p:spPr>
          <p:txBody>
            <a:bodyPr wrap="square" rtlCol="0">
              <a:spAutoFit/>
            </a:bodyPr>
            <a:lstStyle/>
            <a:p>
              <a:r>
                <a:rPr lang="en-US" sz="2000" dirty="0">
                  <a:solidFill>
                    <a:schemeClr val="bg1"/>
                  </a:solidFill>
                </a:rPr>
                <a:t>A</a:t>
              </a:r>
            </a:p>
          </p:txBody>
        </p:sp>
        <p:sp>
          <p:nvSpPr>
            <p:cNvPr id="32" name="TextBox 31">
              <a:extLst>
                <a:ext uri="{FF2B5EF4-FFF2-40B4-BE49-F238E27FC236}">
                  <a16:creationId xmlns:a16="http://schemas.microsoft.com/office/drawing/2014/main" id="{E70D7E39-AEE9-408E-9C69-7D545D798789}"/>
                </a:ext>
              </a:extLst>
            </p:cNvPr>
            <p:cNvSpPr txBox="1"/>
            <p:nvPr/>
          </p:nvSpPr>
          <p:spPr>
            <a:xfrm>
              <a:off x="10512060" y="3870940"/>
              <a:ext cx="343534" cy="621480"/>
            </a:xfrm>
            <a:prstGeom prst="rect">
              <a:avLst/>
            </a:prstGeom>
            <a:noFill/>
          </p:spPr>
          <p:txBody>
            <a:bodyPr wrap="square" rtlCol="0">
              <a:spAutoFit/>
            </a:bodyPr>
            <a:lstStyle/>
            <a:p>
              <a:r>
                <a:rPr lang="en-US" sz="2000" dirty="0">
                  <a:solidFill>
                    <a:schemeClr val="bg1"/>
                  </a:solidFill>
                </a:rPr>
                <a:t>B</a:t>
              </a:r>
            </a:p>
          </p:txBody>
        </p:sp>
        <p:cxnSp>
          <p:nvCxnSpPr>
            <p:cNvPr id="33" name="Straight Arrow Connector 32">
              <a:extLst>
                <a:ext uri="{FF2B5EF4-FFF2-40B4-BE49-F238E27FC236}">
                  <a16:creationId xmlns:a16="http://schemas.microsoft.com/office/drawing/2014/main" id="{B25D872A-BC60-4298-9507-76F92F446F7B}"/>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E0F1E72-E3CB-4C3E-8530-D381D099DE05}"/>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7FDE3DE8-8CF1-474B-8022-0797933CD59E}"/>
              </a:ext>
            </a:extLst>
          </p:cNvPr>
          <p:cNvCxnSpPr>
            <a:cxnSpLocks/>
          </p:cNvCxnSpPr>
          <p:nvPr/>
        </p:nvCxnSpPr>
        <p:spPr>
          <a:xfrm>
            <a:off x="5740135" y="6181158"/>
            <a:ext cx="59284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1D68B86-1984-4C05-902C-216EC7C537A6}"/>
              </a:ext>
            </a:extLst>
          </p:cNvPr>
          <p:cNvCxnSpPr>
            <a:cxnSpLocks/>
          </p:cNvCxnSpPr>
          <p:nvPr/>
        </p:nvCxnSpPr>
        <p:spPr>
          <a:xfrm flipV="1">
            <a:off x="8782812" y="5352855"/>
            <a:ext cx="0" cy="74473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190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7114B26-01BA-497A-BE6E-F8592E685394}"/>
              </a:ext>
            </a:extLst>
          </p:cNvPr>
          <p:cNvSpPr txBox="1"/>
          <p:nvPr/>
        </p:nvSpPr>
        <p:spPr>
          <a:xfrm rot="18376636">
            <a:off x="8990310" y="4369483"/>
            <a:ext cx="1983282" cy="461665"/>
          </a:xfrm>
          <a:prstGeom prst="rect">
            <a:avLst/>
          </a:prstGeom>
          <a:noFill/>
        </p:spPr>
        <p:txBody>
          <a:bodyPr wrap="square" rtlCol="0">
            <a:spAutoFit/>
          </a:bodyPr>
          <a:lstStyle/>
          <a:p>
            <a:r>
              <a:rPr lang="en-US" sz="2400" dirty="0">
                <a:solidFill>
                  <a:schemeClr val="bg1"/>
                </a:solidFill>
              </a:rPr>
              <a:t>Euclidean</a:t>
            </a:r>
          </a:p>
        </p:txBody>
      </p:sp>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Euclidean Distance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2" cy="3602396"/>
              </a:xfrm>
              <a:prstGeom prst="rect">
                <a:avLst/>
              </a:prstGeom>
              <a:noFill/>
            </p:spPr>
            <p:txBody>
              <a:bodyPr wrap="square" lIns="0" tIns="0" rIns="0" bIns="0" rtlCol="0">
                <a:spAutoFit/>
              </a:bodyPr>
              <a:lstStyle/>
              <a:p>
                <a:endParaRPr lang="en-US" altLang="en-US" sz="2000" dirty="0">
                  <a:solidFill>
                    <a:schemeClr val="bg1"/>
                  </a:solidFill>
                  <a:latin typeface="Verdana" panose="020B0604030504040204" pitchFamily="34" charset="0"/>
                  <a:ea typeface="Verdana" panose="020B0604030504040204" pitchFamily="34" charset="0"/>
                </a:endParaRPr>
              </a:p>
              <a:p>
                <a:r>
                  <a:rPr lang="en-US" altLang="en-US" sz="2000" dirty="0">
                    <a:solidFill>
                      <a:schemeClr val="bg1"/>
                    </a:solidFill>
                    <a:latin typeface="Verdana" panose="020B0604030504040204" pitchFamily="34" charset="0"/>
                    <a:ea typeface="Verdana" panose="020B0604030504040204" pitchFamily="34" charset="0"/>
                  </a:rPr>
                  <a:t>The Euclidean distance represents the shortest “straight line” distance between two points and is the standard “physical” distance people usually think of.  This is also referred to as the L</a:t>
                </a:r>
                <a:r>
                  <a:rPr lang="en-US" altLang="en-US" sz="1100" dirty="0">
                    <a:solidFill>
                      <a:schemeClr val="bg1"/>
                    </a:solidFill>
                    <a:latin typeface="Verdana" panose="020B0604030504040204" pitchFamily="34" charset="0"/>
                    <a:ea typeface="Verdana" panose="020B0604030504040204" pitchFamily="34" charset="0"/>
                  </a:rPr>
                  <a:t>2</a:t>
                </a:r>
                <a:r>
                  <a:rPr lang="en-US" altLang="en-US" sz="2000" dirty="0">
                    <a:solidFill>
                      <a:schemeClr val="bg1"/>
                    </a:solidFill>
                    <a:latin typeface="Verdana" panose="020B0604030504040204" pitchFamily="34" charset="0"/>
                    <a:ea typeface="Verdana" panose="020B0604030504040204" pitchFamily="34" charset="0"/>
                  </a:rPr>
                  <a:t> distance and is computed using the Pythagorean Theorem, shown below:</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𝑑</m:t>
                      </m:r>
                      <m:r>
                        <a:rPr lang="en-US" altLang="en-US" sz="2000" i="1">
                          <a:solidFill>
                            <a:schemeClr val="bg1"/>
                          </a:solidFill>
                          <a:latin typeface="Cambria Math" panose="02040503050406030204" pitchFamily="18" charset="0"/>
                        </a:rPr>
                        <m:t>= </m:t>
                      </m:r>
                      <m:rad>
                        <m:radPr>
                          <m:degHide m:val="on"/>
                          <m:ctrlPr>
                            <a:rPr lang="en-US" altLang="en-US" sz="2000" i="1">
                              <a:solidFill>
                                <a:schemeClr val="bg1"/>
                              </a:solidFill>
                              <a:latin typeface="Cambria Math" panose="02040503050406030204" pitchFamily="18" charset="0"/>
                            </a:rPr>
                          </m:ctrlPr>
                        </m:radPr>
                        <m:deg/>
                        <m:e>
                          <m:nary>
                            <m:naryPr>
                              <m:chr m:val="∑"/>
                              <m:supHide m:val="on"/>
                              <m:ctrlPr>
                                <a:rPr lang="en-US" altLang="en-US" sz="2000" i="1">
                                  <a:solidFill>
                                    <a:schemeClr val="bg1"/>
                                  </a:solidFill>
                                  <a:latin typeface="Cambria Math" panose="02040503050406030204" pitchFamily="18" charset="0"/>
                                </a:rPr>
                              </m:ctrlPr>
                            </m:naryPr>
                            <m:sub>
                              <m:r>
                                <a:rPr lang="en-US" altLang="en-US" sz="2000" i="1">
                                  <a:solidFill>
                                    <a:schemeClr val="bg1"/>
                                  </a:solidFill>
                                  <a:latin typeface="Cambria Math" panose="02040503050406030204" pitchFamily="18" charset="0"/>
                                </a:rPr>
                                <m:t>𝑘</m:t>
                              </m:r>
                            </m:sub>
                            <m:sup/>
                            <m:e>
                              <m:sSup>
                                <m:sSupPr>
                                  <m:ctrlPr>
                                    <a:rPr lang="en-US" altLang="en-US" sz="2000" i="1">
                                      <a:solidFill>
                                        <a:schemeClr val="bg1"/>
                                      </a:solidFill>
                                      <a:latin typeface="Cambria Math" panose="02040503050406030204" pitchFamily="18" charset="0"/>
                                    </a:rPr>
                                  </m:ctrlPr>
                                </m:sSupPr>
                                <m:e>
                                  <m:d>
                                    <m:dPr>
                                      <m:ctrlPr>
                                        <a:rPr lang="en-US" altLang="en-US" sz="2000" i="1">
                                          <a:solidFill>
                                            <a:schemeClr val="bg1"/>
                                          </a:solidFill>
                                          <a:latin typeface="Cambria Math" panose="02040503050406030204" pitchFamily="18" charset="0"/>
                                        </a:rPr>
                                      </m:ctrlPr>
                                    </m:dPr>
                                    <m:e>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𝑥</m:t>
                                          </m:r>
                                        </m:e>
                                        <m:sub>
                                          <m:r>
                                            <a:rPr lang="en-US" altLang="en-US" sz="2000" i="1">
                                              <a:solidFill>
                                                <a:schemeClr val="bg1"/>
                                              </a:solidFill>
                                              <a:latin typeface="Cambria Math" panose="02040503050406030204" pitchFamily="18" charset="0"/>
                                            </a:rPr>
                                            <m:t>𝑖𝑘</m:t>
                                          </m:r>
                                        </m:sub>
                                      </m:sSub>
                                      <m:r>
                                        <a:rPr lang="en-US" altLang="en-US" sz="2000" i="1">
                                          <a:solidFill>
                                            <a:schemeClr val="bg1"/>
                                          </a:solidFill>
                                          <a:latin typeface="Cambria Math" panose="02040503050406030204" pitchFamily="18" charset="0"/>
                                        </a:rPr>
                                        <m:t>−</m:t>
                                      </m:r>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𝑦</m:t>
                                          </m:r>
                                        </m:e>
                                        <m:sub>
                                          <m:r>
                                            <a:rPr lang="en-US" altLang="en-US" sz="2000" i="1">
                                              <a:solidFill>
                                                <a:schemeClr val="bg1"/>
                                              </a:solidFill>
                                              <a:latin typeface="Cambria Math" panose="02040503050406030204" pitchFamily="18" charset="0"/>
                                            </a:rPr>
                                            <m:t>𝑗𝑘</m:t>
                                          </m:r>
                                        </m:sub>
                                      </m:sSub>
                                    </m:e>
                                  </m:d>
                                </m:e>
                                <m:sup>
                                  <m:r>
                                    <a:rPr lang="en-US" altLang="en-US" sz="2000" i="1">
                                      <a:solidFill>
                                        <a:schemeClr val="bg1"/>
                                      </a:solidFill>
                                      <a:latin typeface="Cambria Math" panose="02040503050406030204" pitchFamily="18" charset="0"/>
                                    </a:rPr>
                                    <m:t>2</m:t>
                                  </m:r>
                                </m:sup>
                              </m:sSup>
                            </m:e>
                          </m:nary>
                        </m:e>
                      </m:rad>
                    </m:oMath>
                  </m:oMathPara>
                </a14:m>
                <a:endParaRPr lang="en-US" sz="2000" dirty="0">
                  <a:solidFill>
                    <a:schemeClr val="bg1"/>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endParaRPr lang="en-US" sz="2000" dirty="0">
                  <a:solidFill>
                    <a:schemeClr val="bg1"/>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endParaRPr lang="en-US" sz="2000" dirty="0">
                  <a:solidFill>
                    <a:schemeClr val="bg1"/>
                  </a:solidFill>
                  <a:latin typeface="Verdana"/>
                </a:endParaRP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2" cy="3602396"/>
              </a:xfrm>
              <a:prstGeom prst="rect">
                <a:avLst/>
              </a:prstGeom>
              <a:blipFill>
                <a:blip r:embed="rId3"/>
                <a:stretch>
                  <a:fillRect l="-1441" r="-865"/>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981912F-BE00-4A17-BE71-3BB8A4E8E373}"/>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BC12355-4E40-4C0F-AA85-8A257D855277}"/>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5073933-337A-42C9-841E-86729F198A4B}"/>
              </a:ext>
            </a:extLst>
          </p:cNvPr>
          <p:cNvCxnSpPr>
            <a:cxnSpLocks/>
            <a:stCxn id="4" idx="7"/>
            <a:endCxn id="6" idx="3"/>
          </p:cNvCxnSpPr>
          <p:nvPr/>
        </p:nvCxnSpPr>
        <p:spPr>
          <a:xfrm flipV="1">
            <a:off x="9532666" y="4392935"/>
            <a:ext cx="898571" cy="120158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1F9377B-A2A3-474D-B910-A3155FA01C2B}"/>
              </a:ext>
            </a:extLst>
          </p:cNvPr>
          <p:cNvSpPr txBox="1"/>
          <p:nvPr/>
        </p:nvSpPr>
        <p:spPr>
          <a:xfrm>
            <a:off x="9068215" y="5623040"/>
            <a:ext cx="343535" cy="461665"/>
          </a:xfrm>
          <a:prstGeom prst="rect">
            <a:avLst/>
          </a:prstGeom>
          <a:noFill/>
        </p:spPr>
        <p:txBody>
          <a:bodyPr wrap="square" rtlCol="0">
            <a:spAutoFit/>
          </a:bodyPr>
          <a:lstStyle/>
          <a:p>
            <a:r>
              <a:rPr lang="en-US" sz="2400" dirty="0">
                <a:solidFill>
                  <a:schemeClr val="bg1"/>
                </a:solidFill>
              </a:rPr>
              <a:t>A</a:t>
            </a:r>
          </a:p>
        </p:txBody>
      </p:sp>
      <p:sp>
        <p:nvSpPr>
          <p:cNvPr id="11" name="TextBox 10">
            <a:extLst>
              <a:ext uri="{FF2B5EF4-FFF2-40B4-BE49-F238E27FC236}">
                <a16:creationId xmlns:a16="http://schemas.microsoft.com/office/drawing/2014/main" id="{CFBA72A6-EEBA-4AA0-BC35-829A2338A51A}"/>
              </a:ext>
            </a:extLst>
          </p:cNvPr>
          <p:cNvSpPr txBox="1"/>
          <p:nvPr/>
        </p:nvSpPr>
        <p:spPr>
          <a:xfrm>
            <a:off x="10512059" y="3870940"/>
            <a:ext cx="343535" cy="461665"/>
          </a:xfrm>
          <a:prstGeom prst="rect">
            <a:avLst/>
          </a:prstGeom>
          <a:noFill/>
        </p:spPr>
        <p:txBody>
          <a:bodyPr wrap="square" rtlCol="0">
            <a:spAutoFit/>
          </a:bodyPr>
          <a:lstStyle/>
          <a:p>
            <a:r>
              <a:rPr lang="en-US" sz="2400" dirty="0">
                <a:solidFill>
                  <a:schemeClr val="bg1"/>
                </a:solidFill>
              </a:rPr>
              <a:t>B</a:t>
            </a:r>
          </a:p>
        </p:txBody>
      </p:sp>
      <p:sp>
        <p:nvSpPr>
          <p:cNvPr id="2" name="Rectangle 1">
            <a:extLst>
              <a:ext uri="{FF2B5EF4-FFF2-40B4-BE49-F238E27FC236}">
                <a16:creationId xmlns:a16="http://schemas.microsoft.com/office/drawing/2014/main" id="{0948CFC7-F02E-4664-B9E6-33F20FC616F8}"/>
              </a:ext>
            </a:extLst>
          </p:cNvPr>
          <p:cNvSpPr/>
          <p:nvPr/>
        </p:nvSpPr>
        <p:spPr>
          <a:xfrm>
            <a:off x="806236" y="4422228"/>
            <a:ext cx="7093426" cy="1015663"/>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The Euclidean metric is used when computing the distance between continuous numerical variables and the distances are equivalent across features.</a:t>
            </a:r>
          </a:p>
        </p:txBody>
      </p:sp>
      <p:cxnSp>
        <p:nvCxnSpPr>
          <p:cNvPr id="14" name="Straight Arrow Connector 13">
            <a:extLst>
              <a:ext uri="{FF2B5EF4-FFF2-40B4-BE49-F238E27FC236}">
                <a16:creationId xmlns:a16="http://schemas.microsoft.com/office/drawing/2014/main" id="{952D9E98-C224-4890-8444-5840CEBD3879}"/>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EB6ABA-474D-4DFE-9FEB-0D5F818C9067}"/>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30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9E1165A-4FF9-4422-B783-E08F8CB9A06A}"/>
              </a:ext>
            </a:extLst>
          </p:cNvPr>
          <p:cNvSpPr txBox="1"/>
          <p:nvPr/>
        </p:nvSpPr>
        <p:spPr>
          <a:xfrm>
            <a:off x="9603856" y="5678890"/>
            <a:ext cx="1755795" cy="461665"/>
          </a:xfrm>
          <a:prstGeom prst="rect">
            <a:avLst/>
          </a:prstGeom>
          <a:noFill/>
        </p:spPr>
        <p:txBody>
          <a:bodyPr wrap="square" rtlCol="0">
            <a:spAutoFit/>
          </a:bodyPr>
          <a:lstStyle/>
          <a:p>
            <a:r>
              <a:rPr lang="en-US" sz="2400" dirty="0">
                <a:solidFill>
                  <a:schemeClr val="bg1"/>
                </a:solidFill>
              </a:rPr>
              <a:t>Manhattan</a:t>
            </a:r>
          </a:p>
        </p:txBody>
      </p:sp>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Manhattan Distance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764431" cy="2970685"/>
              </a:xfrm>
              <a:prstGeom prst="rect">
                <a:avLst/>
              </a:prstGeom>
              <a:noFill/>
            </p:spPr>
            <p:txBody>
              <a:bodyPr wrap="square" lIns="0" tIns="0" rIns="0" bIns="0" rtlCol="0">
                <a:spAutoFit/>
              </a:bodyPr>
              <a:lstStyle/>
              <a:p>
                <a:endParaRPr lang="en-US" altLang="en-US" sz="2000" dirty="0">
                  <a:solidFill>
                    <a:schemeClr val="bg1"/>
                  </a:solidFill>
                  <a:latin typeface="Verdana" panose="020B0604030504040204" pitchFamily="34" charset="0"/>
                  <a:ea typeface="Verdana" panose="020B0604030504040204" pitchFamily="34" charset="0"/>
                </a:endParaRPr>
              </a:p>
              <a:p>
                <a:r>
                  <a:rPr lang="en-US" altLang="en-US" sz="2000" dirty="0">
                    <a:solidFill>
                      <a:schemeClr val="bg1"/>
                    </a:solidFill>
                    <a:latin typeface="Verdana" panose="020B0604030504040204" pitchFamily="34" charset="0"/>
                    <a:ea typeface="Verdana" panose="020B0604030504040204" pitchFamily="34" charset="0"/>
                  </a:rPr>
                  <a:t>The Manhattan distance computes the difference between two points as the sum of the absolute differences across each dimension.  This is also commonly referred to as the “city block”, “taxicab”, or L</a:t>
                </a:r>
                <a:r>
                  <a:rPr lang="en-US" altLang="en-US" sz="1200" dirty="0">
                    <a:solidFill>
                      <a:schemeClr val="bg1"/>
                    </a:solidFill>
                    <a:latin typeface="Verdana" panose="020B0604030504040204" pitchFamily="34" charset="0"/>
                    <a:ea typeface="Verdana" panose="020B0604030504040204" pitchFamily="34" charset="0"/>
                  </a:rPr>
                  <a:t>1</a:t>
                </a:r>
                <a:r>
                  <a:rPr lang="en-US" altLang="en-US" sz="2000" dirty="0">
                    <a:solidFill>
                      <a:schemeClr val="bg1"/>
                    </a:solidFill>
                    <a:latin typeface="Verdana" panose="020B0604030504040204" pitchFamily="34" charset="0"/>
                    <a:ea typeface="Verdana" panose="020B0604030504040204" pitchFamily="34" charset="0"/>
                  </a:rPr>
                  <a:t> distance, and is computed as shown below.</a:t>
                </a:r>
              </a:p>
              <a:p>
                <a:pPr defTabSz="1219170">
                  <a:spcBef>
                    <a:spcPts val="900"/>
                  </a:spcBef>
                  <a:buClr>
                    <a:srgbClr val="0097A9"/>
                  </a:buClr>
                  <a:buSzPct val="100000"/>
                  <a:defRPr/>
                </a:pPr>
                <a:endParaRPr lang="en-US" sz="2000" dirty="0">
                  <a:solidFill>
                    <a:schemeClr val="bg1"/>
                  </a:solidFill>
                  <a:latin typeface="Verdana"/>
                </a:endParaRPr>
              </a:p>
              <a:p>
                <a:pPr lvl="0" algn="ctr" defTabSz="1219170">
                  <a:spcBef>
                    <a:spcPts val="900"/>
                  </a:spcBef>
                  <a:buClr>
                    <a:srgbClr val="0097A9"/>
                  </a:buClr>
                  <a:buSzPct val="100000"/>
                  <a:defRPr/>
                </a:pPr>
                <a:r>
                  <a:rPr lang="en-US" sz="2000" dirty="0">
                    <a:solidFill>
                      <a:schemeClr val="bg1"/>
                    </a:solidFill>
                    <a:latin typeface="Verdana"/>
                  </a:rPr>
                  <a:t> </a:t>
                </a:r>
                <a14:m>
                  <m:oMath xmlns:m="http://schemas.openxmlformats.org/officeDocument/2006/math">
                    <m:r>
                      <a:rPr lang="en-US" altLang="en-US" sz="2000" i="1">
                        <a:solidFill>
                          <a:schemeClr val="bg1"/>
                        </a:solidFill>
                        <a:latin typeface="Cambria Math" panose="02040503050406030204" pitchFamily="18" charset="0"/>
                      </a:rPr>
                      <m:t>𝑑</m:t>
                    </m:r>
                    <m:r>
                      <a:rPr lang="en-US" altLang="en-US" sz="2000" i="1">
                        <a:solidFill>
                          <a:schemeClr val="bg1"/>
                        </a:solidFill>
                        <a:latin typeface="Cambria Math" panose="02040503050406030204" pitchFamily="18" charset="0"/>
                      </a:rPr>
                      <m:t>= </m:t>
                    </m:r>
                    <m:d>
                      <m:dPr>
                        <m:begChr m:val="|"/>
                        <m:endChr m:val="|"/>
                        <m:ctrlPr>
                          <a:rPr lang="en-US" altLang="en-US" sz="2000" i="1">
                            <a:solidFill>
                              <a:schemeClr val="bg1"/>
                            </a:solidFill>
                            <a:latin typeface="Cambria Math" panose="02040503050406030204" pitchFamily="18" charset="0"/>
                          </a:rPr>
                        </m:ctrlPr>
                      </m:dPr>
                      <m:e>
                        <m:nary>
                          <m:naryPr>
                            <m:chr m:val="∑"/>
                            <m:supHide m:val="on"/>
                            <m:ctrlPr>
                              <a:rPr lang="en-US" altLang="en-US" sz="2000" i="1">
                                <a:solidFill>
                                  <a:schemeClr val="bg1"/>
                                </a:solidFill>
                                <a:latin typeface="Cambria Math" panose="02040503050406030204" pitchFamily="18" charset="0"/>
                              </a:rPr>
                            </m:ctrlPr>
                          </m:naryPr>
                          <m:sub>
                            <m:r>
                              <a:rPr lang="en-US" altLang="en-US" sz="2000" i="1">
                                <a:solidFill>
                                  <a:schemeClr val="bg1"/>
                                </a:solidFill>
                                <a:latin typeface="Cambria Math" panose="02040503050406030204" pitchFamily="18" charset="0"/>
                              </a:rPr>
                              <m:t>𝑘</m:t>
                            </m:r>
                          </m:sub>
                          <m:sup/>
                          <m:e>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𝑥</m:t>
                                </m:r>
                              </m:e>
                              <m:sub>
                                <m:r>
                                  <a:rPr lang="en-US" altLang="en-US" sz="2000" i="1">
                                    <a:solidFill>
                                      <a:schemeClr val="bg1"/>
                                    </a:solidFill>
                                    <a:latin typeface="Cambria Math" panose="02040503050406030204" pitchFamily="18" charset="0"/>
                                  </a:rPr>
                                  <m:t>𝑖𝑘</m:t>
                                </m:r>
                              </m:sub>
                            </m:sSub>
                            <m:r>
                              <a:rPr lang="en-US" altLang="en-US" sz="2000" i="1">
                                <a:solidFill>
                                  <a:schemeClr val="bg1"/>
                                </a:solidFill>
                                <a:latin typeface="Cambria Math" panose="02040503050406030204" pitchFamily="18" charset="0"/>
                              </a:rPr>
                              <m:t>−</m:t>
                            </m:r>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𝑦</m:t>
                                </m:r>
                              </m:e>
                              <m:sub>
                                <m:r>
                                  <a:rPr lang="en-US" altLang="en-US" sz="2000" i="1">
                                    <a:solidFill>
                                      <a:schemeClr val="bg1"/>
                                    </a:solidFill>
                                    <a:latin typeface="Cambria Math" panose="02040503050406030204" pitchFamily="18" charset="0"/>
                                  </a:rPr>
                                  <m:t>𝑗𝑘</m:t>
                                </m:r>
                              </m:sub>
                            </m:sSub>
                          </m:e>
                        </m:nary>
                      </m:e>
                    </m:d>
                  </m:oMath>
                </a14:m>
                <a:endParaRPr lang="en-US" sz="2000" dirty="0">
                  <a:solidFill>
                    <a:schemeClr val="bg1"/>
                  </a:solidFill>
                  <a:latin typeface="Verdana"/>
                </a:endParaRPr>
              </a:p>
              <a:p>
                <a:pPr lvl="0" algn="ctr" defTabSz="1219170">
                  <a:spcBef>
                    <a:spcPts val="900"/>
                  </a:spcBef>
                  <a:buClr>
                    <a:srgbClr val="0097A9"/>
                  </a:buClr>
                  <a:buSzPct val="100000"/>
                  <a:defRPr/>
                </a:pPr>
                <a:endParaRPr lang="en-US" sz="2000" dirty="0">
                  <a:solidFill>
                    <a:schemeClr val="bg1"/>
                  </a:solidFill>
                  <a:latin typeface="Verdana"/>
                </a:endParaRPr>
              </a:p>
              <a:p>
                <a:pPr lvl="0" defTabSz="1219170">
                  <a:spcBef>
                    <a:spcPts val="900"/>
                  </a:spcBef>
                  <a:buClr>
                    <a:srgbClr val="0097A9"/>
                  </a:buClr>
                  <a:buSzPct val="100000"/>
                  <a:defRPr/>
                </a:pPr>
                <a:endParaRPr lang="en-US" sz="2000" dirty="0">
                  <a:solidFill>
                    <a:schemeClr val="bg1"/>
                  </a:solidFill>
                  <a:latin typeface="Verdana"/>
                </a:endParaRP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764431" cy="2970685"/>
              </a:xfrm>
              <a:prstGeom prst="rect">
                <a:avLst/>
              </a:prstGeom>
              <a:blipFill>
                <a:blip r:embed="rId3"/>
                <a:stretch>
                  <a:fillRect l="-1416" r="-1133"/>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6CB2CAE6-3F16-43D7-AB5F-122CA7DBAD30}"/>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1DAF88A-B89C-4325-84C2-0508A3FE624A}"/>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82DCD95-F3F1-4791-B6C5-37AEFC944D58}"/>
              </a:ext>
            </a:extLst>
          </p:cNvPr>
          <p:cNvCxnSpPr>
            <a:cxnSpLocks/>
            <a:endCxn id="14" idx="0"/>
          </p:cNvCxnSpPr>
          <p:nvPr/>
        </p:nvCxnSpPr>
        <p:spPr>
          <a:xfrm flipV="1">
            <a:off x="9532666" y="5678890"/>
            <a:ext cx="949088" cy="100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3962324-B974-42CD-9084-FCD04609914A}"/>
              </a:ext>
            </a:extLst>
          </p:cNvPr>
          <p:cNvCxnSpPr>
            <a:cxnSpLocks/>
          </p:cNvCxnSpPr>
          <p:nvPr/>
        </p:nvCxnSpPr>
        <p:spPr>
          <a:xfrm flipV="1">
            <a:off x="10512059" y="4422229"/>
            <a:ext cx="16739" cy="124301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7E78F2-DEBB-4A73-A83F-FB31D9CF5795}"/>
              </a:ext>
            </a:extLst>
          </p:cNvPr>
          <p:cNvSpPr txBox="1"/>
          <p:nvPr/>
        </p:nvSpPr>
        <p:spPr>
          <a:xfrm>
            <a:off x="9068215" y="5623040"/>
            <a:ext cx="343535" cy="461665"/>
          </a:xfrm>
          <a:prstGeom prst="rect">
            <a:avLst/>
          </a:prstGeom>
          <a:noFill/>
        </p:spPr>
        <p:txBody>
          <a:bodyPr wrap="square" rtlCol="0">
            <a:spAutoFit/>
          </a:bodyPr>
          <a:lstStyle/>
          <a:p>
            <a:r>
              <a:rPr lang="en-US" sz="2400" dirty="0">
                <a:solidFill>
                  <a:schemeClr val="bg1"/>
                </a:solidFill>
              </a:rPr>
              <a:t>A</a:t>
            </a:r>
          </a:p>
        </p:txBody>
      </p:sp>
      <p:sp>
        <p:nvSpPr>
          <p:cNvPr id="12" name="TextBox 11">
            <a:extLst>
              <a:ext uri="{FF2B5EF4-FFF2-40B4-BE49-F238E27FC236}">
                <a16:creationId xmlns:a16="http://schemas.microsoft.com/office/drawing/2014/main" id="{3B30FAB1-83F1-48D0-B1D5-BDD23C6AE7C9}"/>
              </a:ext>
            </a:extLst>
          </p:cNvPr>
          <p:cNvSpPr txBox="1"/>
          <p:nvPr/>
        </p:nvSpPr>
        <p:spPr>
          <a:xfrm>
            <a:off x="10512059" y="3870940"/>
            <a:ext cx="343535" cy="461665"/>
          </a:xfrm>
          <a:prstGeom prst="rect">
            <a:avLst/>
          </a:prstGeom>
          <a:noFill/>
        </p:spPr>
        <p:txBody>
          <a:bodyPr wrap="square" rtlCol="0">
            <a:spAutoFit/>
          </a:bodyPr>
          <a:lstStyle/>
          <a:p>
            <a:r>
              <a:rPr lang="en-US" sz="2400" dirty="0">
                <a:solidFill>
                  <a:schemeClr val="bg1"/>
                </a:solidFill>
              </a:rPr>
              <a:t>B</a:t>
            </a:r>
          </a:p>
        </p:txBody>
      </p:sp>
      <p:sp>
        <p:nvSpPr>
          <p:cNvPr id="15" name="Rectangle 14">
            <a:extLst>
              <a:ext uri="{FF2B5EF4-FFF2-40B4-BE49-F238E27FC236}">
                <a16:creationId xmlns:a16="http://schemas.microsoft.com/office/drawing/2014/main" id="{C292D815-0BB3-465C-8DA6-B4CEFB29C0DE}"/>
              </a:ext>
            </a:extLst>
          </p:cNvPr>
          <p:cNvSpPr/>
          <p:nvPr/>
        </p:nvSpPr>
        <p:spPr>
          <a:xfrm>
            <a:off x="806235" y="4422228"/>
            <a:ext cx="7206193" cy="1938992"/>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The Manhattan metric is used when computing the distance between discrete numerical variables where travel between one dimension and another has no meaning (i.e. when walking through a city, you cannot walk through walls and thus must walk around the full block)</a:t>
            </a:r>
          </a:p>
        </p:txBody>
      </p:sp>
      <p:cxnSp>
        <p:nvCxnSpPr>
          <p:cNvPr id="16" name="Straight Arrow Connector 15">
            <a:extLst>
              <a:ext uri="{FF2B5EF4-FFF2-40B4-BE49-F238E27FC236}">
                <a16:creationId xmlns:a16="http://schemas.microsoft.com/office/drawing/2014/main" id="{42B86C2C-8E2B-454A-93C5-16D21C70667F}"/>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7BB796-71FB-44E3-BCBF-3C0D343C9E80}"/>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31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err="1">
                <a:latin typeface="Verdana" panose="020B0604030504040204" pitchFamily="34" charset="0"/>
                <a:ea typeface="Verdana" panose="020B0604030504040204" pitchFamily="34" charset="0"/>
                <a:cs typeface="Verdana" panose="020B0604030504040204" pitchFamily="34" charset="0"/>
              </a:rPr>
              <a:t>Chebychev</a:t>
            </a:r>
            <a:r>
              <a:rPr lang="en-US" b="1" dirty="0">
                <a:latin typeface="Verdana" panose="020B0604030504040204" pitchFamily="34" charset="0"/>
                <a:ea typeface="Verdana" panose="020B0604030504040204" pitchFamily="34" charset="0"/>
                <a:cs typeface="Verdana" panose="020B0604030504040204" pitchFamily="34" charset="0"/>
              </a:rPr>
              <a:t> Distance</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A7D0E7C-F9F4-A54C-80A6-8C91370199E2}"/>
                  </a:ext>
                </a:extLst>
              </p:cNvPr>
              <p:cNvSpPr txBox="1"/>
              <p:nvPr/>
            </p:nvSpPr>
            <p:spPr>
              <a:xfrm>
                <a:off x="806236" y="948277"/>
                <a:ext cx="10573930" cy="3047629"/>
              </a:xfrm>
              <a:prstGeom prst="rect">
                <a:avLst/>
              </a:prstGeom>
              <a:noFill/>
            </p:spPr>
            <p:txBody>
              <a:bodyPr wrap="square" lIns="0" tIns="0" rIns="0" bIns="0" rtlCol="0">
                <a:spAutoFit/>
              </a:bodyPr>
              <a:lstStyle/>
              <a:p>
                <a:endParaRPr lang="en-US" altLang="en-US" sz="2000" dirty="0">
                  <a:solidFill>
                    <a:schemeClr val="bg1"/>
                  </a:solidFill>
                  <a:latin typeface="Verdana" panose="020B0604030504040204" pitchFamily="34" charset="0"/>
                  <a:ea typeface="Verdana" panose="020B0604030504040204" pitchFamily="34" charset="0"/>
                </a:endParaRPr>
              </a:p>
              <a:p>
                <a:r>
                  <a:rPr lang="en-US" altLang="en-US" sz="2000" dirty="0">
                    <a:solidFill>
                      <a:schemeClr val="bg1"/>
                    </a:solidFill>
                    <a:latin typeface="Verdana" panose="020B0604030504040204" pitchFamily="34" charset="0"/>
                    <a:ea typeface="Verdana" panose="020B0604030504040204" pitchFamily="34" charset="0"/>
                  </a:rPr>
                  <a:t>The </a:t>
                </a:r>
                <a:r>
                  <a:rPr lang="en-US" altLang="en-US" sz="2000" dirty="0" err="1">
                    <a:solidFill>
                      <a:schemeClr val="bg1"/>
                    </a:solidFill>
                    <a:latin typeface="Verdana" panose="020B0604030504040204" pitchFamily="34" charset="0"/>
                    <a:ea typeface="Verdana" panose="020B0604030504040204" pitchFamily="34" charset="0"/>
                  </a:rPr>
                  <a:t>Chebychev</a:t>
                </a:r>
                <a:r>
                  <a:rPr lang="en-US" altLang="en-US" sz="2000" dirty="0">
                    <a:solidFill>
                      <a:schemeClr val="bg1"/>
                    </a:solidFill>
                    <a:latin typeface="Verdana" panose="020B0604030504040204" pitchFamily="34" charset="0"/>
                    <a:ea typeface="Verdana" panose="020B0604030504040204" pitchFamily="34" charset="0"/>
                  </a:rPr>
                  <a:t> distance only considers the maximum difference along any single dimension when computing the distance between two points.  This is also referred to as the “maximum difference”, “chessboard”, or L</a:t>
                </a:r>
                <a:r>
                  <a:rPr lang="en-US" altLang="en-US" sz="1200" dirty="0">
                    <a:solidFill>
                      <a:schemeClr val="bg1"/>
                    </a:solidFill>
                    <a:latin typeface="Verdana" panose="020B0604030504040204" pitchFamily="34" charset="0"/>
                    <a:ea typeface="Verdana" panose="020B0604030504040204" pitchFamily="34" charset="0"/>
                  </a:rPr>
                  <a:t>∞</a:t>
                </a:r>
                <a:r>
                  <a:rPr lang="en-US" altLang="en-US" sz="2000" dirty="0">
                    <a:solidFill>
                      <a:schemeClr val="bg1"/>
                    </a:solidFill>
                    <a:latin typeface="Verdana" panose="020B0604030504040204" pitchFamily="34" charset="0"/>
                    <a:ea typeface="Verdana" panose="020B0604030504040204" pitchFamily="34" charset="0"/>
                  </a:rPr>
                  <a:t> distance, and is computed as follows:</a:t>
                </a:r>
              </a:p>
              <a:p>
                <a:endParaRPr lang="en-US" altLang="en-US" sz="2000" dirty="0">
                  <a:solidFill>
                    <a:schemeClr val="bg1"/>
                  </a:solidFill>
                  <a:latin typeface="Verdana" panose="020B0604030504040204" pitchFamily="34" charset="0"/>
                  <a:ea typeface="Verdana" panose="020B0604030504040204" pitchFamily="34" charset="0"/>
                </a:endParaRPr>
              </a:p>
              <a:p>
                <a:pPr defTabSz="1219170">
                  <a:spcBef>
                    <a:spcPts val="900"/>
                  </a:spcBef>
                  <a:buClr>
                    <a:srgbClr val="0097A9"/>
                  </a:buClr>
                  <a:buSzPct val="100000"/>
                  <a:defRPr/>
                </a:pPr>
                <a14:m>
                  <m:oMathPara xmlns:m="http://schemas.openxmlformats.org/officeDocument/2006/math">
                    <m:oMathParaPr>
                      <m:jc m:val="centerGroup"/>
                    </m:oMathParaPr>
                    <m:oMath xmlns:m="http://schemas.openxmlformats.org/officeDocument/2006/math">
                      <m:r>
                        <a:rPr lang="en-US" altLang="en-US" sz="2000" i="1">
                          <a:solidFill>
                            <a:schemeClr val="bg1"/>
                          </a:solidFill>
                          <a:latin typeface="Cambria Math" panose="02040503050406030204" pitchFamily="18" charset="0"/>
                        </a:rPr>
                        <m:t>𝑑</m:t>
                      </m:r>
                      <m:r>
                        <a:rPr lang="en-US" altLang="en-US" sz="2000" i="1">
                          <a:solidFill>
                            <a:schemeClr val="bg1"/>
                          </a:solidFill>
                          <a:latin typeface="Cambria Math" panose="02040503050406030204" pitchFamily="18" charset="0"/>
                        </a:rPr>
                        <m:t>=</m:t>
                      </m:r>
                      <m:r>
                        <a:rPr lang="en-US" altLang="en-US" sz="2000" i="1">
                          <a:solidFill>
                            <a:schemeClr val="bg1"/>
                          </a:solidFill>
                          <a:latin typeface="Cambria Math" panose="02040503050406030204" pitchFamily="18" charset="0"/>
                        </a:rPr>
                        <m:t>𝑚𝑎𝑥</m:t>
                      </m:r>
                      <m:d>
                        <m:dPr>
                          <m:begChr m:val="|"/>
                          <m:endChr m:val="|"/>
                          <m:ctrlPr>
                            <a:rPr lang="en-US" altLang="en-US" sz="2000" i="1">
                              <a:solidFill>
                                <a:schemeClr val="bg1"/>
                              </a:solidFill>
                              <a:latin typeface="Cambria Math" panose="02040503050406030204" pitchFamily="18" charset="0"/>
                            </a:rPr>
                          </m:ctrlPr>
                        </m:dPr>
                        <m:e>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𝑥</m:t>
                              </m:r>
                            </m:e>
                            <m:sub>
                              <m:r>
                                <a:rPr lang="en-US" altLang="en-US" sz="2000" i="1">
                                  <a:solidFill>
                                    <a:schemeClr val="bg1"/>
                                  </a:solidFill>
                                  <a:latin typeface="Cambria Math" panose="02040503050406030204" pitchFamily="18" charset="0"/>
                                </a:rPr>
                                <m:t>𝑖𝑘</m:t>
                              </m:r>
                            </m:sub>
                          </m:sSub>
                          <m:r>
                            <a:rPr lang="en-US" altLang="en-US" sz="2000" i="1">
                              <a:solidFill>
                                <a:schemeClr val="bg1"/>
                              </a:solidFill>
                              <a:latin typeface="Cambria Math" panose="02040503050406030204" pitchFamily="18" charset="0"/>
                            </a:rPr>
                            <m:t>−</m:t>
                          </m:r>
                          <m:sSub>
                            <m:sSubPr>
                              <m:ctrlPr>
                                <a:rPr lang="en-US" altLang="en-US" sz="2000" i="1">
                                  <a:solidFill>
                                    <a:schemeClr val="bg1"/>
                                  </a:solidFill>
                                  <a:latin typeface="Cambria Math" panose="02040503050406030204" pitchFamily="18" charset="0"/>
                                </a:rPr>
                              </m:ctrlPr>
                            </m:sSubPr>
                            <m:e>
                              <m:r>
                                <a:rPr lang="en-US" altLang="en-US" sz="2000" i="1">
                                  <a:solidFill>
                                    <a:schemeClr val="bg1"/>
                                  </a:solidFill>
                                  <a:latin typeface="Cambria Math" panose="02040503050406030204" pitchFamily="18" charset="0"/>
                                </a:rPr>
                                <m:t>𝑦</m:t>
                              </m:r>
                            </m:e>
                            <m:sub>
                              <m:r>
                                <a:rPr lang="en-US" altLang="en-US" sz="2000" i="1">
                                  <a:solidFill>
                                    <a:schemeClr val="bg1"/>
                                  </a:solidFill>
                                  <a:latin typeface="Cambria Math" panose="02040503050406030204" pitchFamily="18" charset="0"/>
                                </a:rPr>
                                <m:t>𝑗𝑘</m:t>
                              </m:r>
                            </m:sub>
                          </m:sSub>
                        </m:e>
                      </m:d>
                    </m:oMath>
                  </m:oMathPara>
                </a14:m>
                <a:endParaRPr lang="en-US" sz="2000" dirty="0">
                  <a:solidFill>
                    <a:schemeClr val="bg1"/>
                  </a:solidFill>
                  <a:latin typeface="Verdana"/>
                </a:endParaRPr>
              </a:p>
              <a:p>
                <a:pPr marR="0" lvl="0" algn="l" defTabSz="1219170" rtl="0" eaLnBrk="1" fontAlgn="auto" latinLnBrk="0" hangingPunct="1">
                  <a:lnSpc>
                    <a:spcPct val="100000"/>
                  </a:lnSpc>
                  <a:spcBef>
                    <a:spcPts val="900"/>
                  </a:spcBef>
                  <a:spcAft>
                    <a:spcPts val="0"/>
                  </a:spcAft>
                  <a:buClr>
                    <a:srgbClr val="0097A9"/>
                  </a:buClr>
                  <a:buSzPct val="100000"/>
                  <a:tabLst/>
                  <a:defRPr/>
                </a:pPr>
                <a:r>
                  <a:rPr lang="en-US" sz="2000" dirty="0">
                    <a:solidFill>
                      <a:schemeClr val="bg1"/>
                    </a:solidFill>
                    <a:latin typeface="Verdana"/>
                  </a:rPr>
                  <a:t> </a:t>
                </a:r>
              </a:p>
              <a:p>
                <a:pPr marR="0" lvl="0" algn="l" defTabSz="1219170" rtl="0" eaLnBrk="1" fontAlgn="auto" latinLnBrk="0" hangingPunct="1">
                  <a:lnSpc>
                    <a:spcPct val="100000"/>
                  </a:lnSpc>
                  <a:spcBef>
                    <a:spcPts val="900"/>
                  </a:spcBef>
                  <a:spcAft>
                    <a:spcPts val="0"/>
                  </a:spcAft>
                  <a:buClr>
                    <a:srgbClr val="0097A9"/>
                  </a:buClr>
                  <a:buSzPct val="100000"/>
                  <a:tabLst/>
                  <a:defRPr/>
                </a:pPr>
                <a:endParaRPr lang="en-US" sz="2000" dirty="0">
                  <a:solidFill>
                    <a:schemeClr val="bg1"/>
                  </a:solidFill>
                  <a:latin typeface="Verdana"/>
                </a:endParaRPr>
              </a:p>
            </p:txBody>
          </p:sp>
        </mc:Choice>
        <mc:Fallback xmlns="">
          <p:sp>
            <p:nvSpPr>
              <p:cNvPr id="13" name="TextBox 12">
                <a:extLst>
                  <a:ext uri="{FF2B5EF4-FFF2-40B4-BE49-F238E27FC236}">
                    <a16:creationId xmlns:a16="http://schemas.microsoft.com/office/drawing/2014/main" id="{BA7D0E7C-F9F4-A54C-80A6-8C91370199E2}"/>
                  </a:ext>
                </a:extLst>
              </p:cNvPr>
              <p:cNvSpPr txBox="1">
                <a:spLocks noRot="1" noChangeAspect="1" noMove="1" noResize="1" noEditPoints="1" noAdjustHandles="1" noChangeArrowheads="1" noChangeShapeType="1" noTextEdit="1"/>
              </p:cNvSpPr>
              <p:nvPr/>
            </p:nvSpPr>
            <p:spPr>
              <a:xfrm>
                <a:off x="806236" y="948277"/>
                <a:ext cx="10573930" cy="3047629"/>
              </a:xfrm>
              <a:prstGeom prst="rect">
                <a:avLst/>
              </a:prstGeom>
              <a:blipFill>
                <a:blip r:embed="rId3"/>
                <a:stretch>
                  <a:fillRect l="-1441" r="-178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3F68B49-A1E1-4AF8-A263-EDBB34912F94}"/>
              </a:ext>
            </a:extLst>
          </p:cNvPr>
          <p:cNvSpPr txBox="1"/>
          <p:nvPr/>
        </p:nvSpPr>
        <p:spPr>
          <a:xfrm>
            <a:off x="10254156" y="4811747"/>
            <a:ext cx="1755795" cy="461665"/>
          </a:xfrm>
          <a:prstGeom prst="rect">
            <a:avLst/>
          </a:prstGeom>
          <a:noFill/>
        </p:spPr>
        <p:txBody>
          <a:bodyPr wrap="square" rtlCol="0">
            <a:spAutoFit/>
          </a:bodyPr>
          <a:lstStyle/>
          <a:p>
            <a:r>
              <a:rPr lang="en-US" sz="2400" dirty="0" err="1">
                <a:solidFill>
                  <a:schemeClr val="bg1"/>
                </a:solidFill>
              </a:rPr>
              <a:t>Chebychev</a:t>
            </a:r>
            <a:endParaRPr lang="en-US" sz="2400" dirty="0">
              <a:solidFill>
                <a:schemeClr val="bg1"/>
              </a:solidFill>
            </a:endParaRPr>
          </a:p>
        </p:txBody>
      </p:sp>
      <p:sp>
        <p:nvSpPr>
          <p:cNvPr id="6" name="Oval 5">
            <a:extLst>
              <a:ext uri="{FF2B5EF4-FFF2-40B4-BE49-F238E27FC236}">
                <a16:creationId xmlns:a16="http://schemas.microsoft.com/office/drawing/2014/main" id="{8DB845D1-A5E0-425B-BCCD-25ACCEA69832}"/>
              </a:ext>
            </a:extLst>
          </p:cNvPr>
          <p:cNvSpPr/>
          <p:nvPr/>
        </p:nvSpPr>
        <p:spPr>
          <a:xfrm>
            <a:off x="9337544" y="5565228"/>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4725F9D-4E89-4042-B3B9-5C154CAFABF4}"/>
              </a:ext>
            </a:extLst>
          </p:cNvPr>
          <p:cNvSpPr/>
          <p:nvPr/>
        </p:nvSpPr>
        <p:spPr>
          <a:xfrm>
            <a:off x="10397759" y="4222203"/>
            <a:ext cx="228600" cy="20002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C89969B-134C-4448-B643-50F993BBF74B}"/>
              </a:ext>
            </a:extLst>
          </p:cNvPr>
          <p:cNvCxnSpPr>
            <a:cxnSpLocks/>
          </p:cNvCxnSpPr>
          <p:nvPr/>
        </p:nvCxnSpPr>
        <p:spPr>
          <a:xfrm flipV="1">
            <a:off x="10078425" y="4422229"/>
            <a:ext cx="16739" cy="124301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9FCD2D-8F5E-48F1-A79B-60FE045B1EA2}"/>
              </a:ext>
            </a:extLst>
          </p:cNvPr>
          <p:cNvSpPr txBox="1"/>
          <p:nvPr/>
        </p:nvSpPr>
        <p:spPr>
          <a:xfrm>
            <a:off x="9068215" y="5623040"/>
            <a:ext cx="343535" cy="461665"/>
          </a:xfrm>
          <a:prstGeom prst="rect">
            <a:avLst/>
          </a:prstGeom>
          <a:noFill/>
        </p:spPr>
        <p:txBody>
          <a:bodyPr wrap="square" rtlCol="0">
            <a:spAutoFit/>
          </a:bodyPr>
          <a:lstStyle/>
          <a:p>
            <a:r>
              <a:rPr lang="en-US" sz="2400" dirty="0">
                <a:solidFill>
                  <a:schemeClr val="bg1"/>
                </a:solidFill>
              </a:rPr>
              <a:t>A</a:t>
            </a:r>
          </a:p>
        </p:txBody>
      </p:sp>
      <p:sp>
        <p:nvSpPr>
          <p:cNvPr id="11" name="TextBox 10">
            <a:extLst>
              <a:ext uri="{FF2B5EF4-FFF2-40B4-BE49-F238E27FC236}">
                <a16:creationId xmlns:a16="http://schemas.microsoft.com/office/drawing/2014/main" id="{835EB5F8-81F0-4530-9817-4068A454652F}"/>
              </a:ext>
            </a:extLst>
          </p:cNvPr>
          <p:cNvSpPr txBox="1"/>
          <p:nvPr/>
        </p:nvSpPr>
        <p:spPr>
          <a:xfrm>
            <a:off x="10512059" y="3870940"/>
            <a:ext cx="343535" cy="461665"/>
          </a:xfrm>
          <a:prstGeom prst="rect">
            <a:avLst/>
          </a:prstGeom>
          <a:noFill/>
        </p:spPr>
        <p:txBody>
          <a:bodyPr wrap="square" rtlCol="0">
            <a:spAutoFit/>
          </a:bodyPr>
          <a:lstStyle/>
          <a:p>
            <a:r>
              <a:rPr lang="en-US" sz="2400" dirty="0">
                <a:solidFill>
                  <a:schemeClr val="bg1"/>
                </a:solidFill>
              </a:rPr>
              <a:t>B</a:t>
            </a:r>
          </a:p>
        </p:txBody>
      </p:sp>
      <p:sp>
        <p:nvSpPr>
          <p:cNvPr id="12" name="Rectangle 11">
            <a:extLst>
              <a:ext uri="{FF2B5EF4-FFF2-40B4-BE49-F238E27FC236}">
                <a16:creationId xmlns:a16="http://schemas.microsoft.com/office/drawing/2014/main" id="{2B758690-F0FC-4BE0-B266-204CD39026D8}"/>
              </a:ext>
            </a:extLst>
          </p:cNvPr>
          <p:cNvSpPr/>
          <p:nvPr/>
        </p:nvSpPr>
        <p:spPr>
          <a:xfrm>
            <a:off x="806236" y="4422228"/>
            <a:ext cx="7093426" cy="1631216"/>
          </a:xfrm>
          <a:prstGeom prst="rect">
            <a:avLst/>
          </a:prstGeom>
        </p:spPr>
        <p:txBody>
          <a:bodyPr wrap="square">
            <a:spAutoFit/>
          </a:bodyPr>
          <a:lstStyle/>
          <a:p>
            <a:pPr lvl="0" defTabSz="1219170">
              <a:spcBef>
                <a:spcPts val="900"/>
              </a:spcBef>
              <a:buClr>
                <a:srgbClr val="0097A9"/>
              </a:buClr>
              <a:buSzPct val="100000"/>
              <a:defRPr/>
            </a:pPr>
            <a:r>
              <a:rPr lang="en-US" sz="2000" dirty="0">
                <a:solidFill>
                  <a:schemeClr val="bg1"/>
                </a:solidFill>
                <a:latin typeface="Verdana"/>
              </a:rPr>
              <a:t>The </a:t>
            </a:r>
            <a:r>
              <a:rPr lang="en-US" sz="2000" dirty="0" err="1">
                <a:solidFill>
                  <a:schemeClr val="bg1"/>
                </a:solidFill>
                <a:latin typeface="Verdana"/>
              </a:rPr>
              <a:t>Chebychev</a:t>
            </a:r>
            <a:r>
              <a:rPr lang="en-US" sz="2000" dirty="0">
                <a:solidFill>
                  <a:schemeClr val="bg1"/>
                </a:solidFill>
                <a:latin typeface="Verdana"/>
              </a:rPr>
              <a:t> metric is used when movement along each dimension occurs at equal speed, independent of the other dimensions.  (e.g. An overhead warehouse crane moving with two independent motors)</a:t>
            </a:r>
          </a:p>
        </p:txBody>
      </p:sp>
      <p:cxnSp>
        <p:nvCxnSpPr>
          <p:cNvPr id="14" name="Straight Arrow Connector 13">
            <a:extLst>
              <a:ext uri="{FF2B5EF4-FFF2-40B4-BE49-F238E27FC236}">
                <a16:creationId xmlns:a16="http://schemas.microsoft.com/office/drawing/2014/main" id="{44F77DF3-B6A3-414C-8AFA-596D68A6256D}"/>
              </a:ext>
            </a:extLst>
          </p:cNvPr>
          <p:cNvCxnSpPr>
            <a:cxnSpLocks/>
          </p:cNvCxnSpPr>
          <p:nvPr/>
        </p:nvCxnSpPr>
        <p:spPr>
          <a:xfrm flipV="1">
            <a:off x="8766707" y="3509010"/>
            <a:ext cx="0" cy="2794834"/>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5B2B69-561B-4102-B430-EEBD7B7161D9}"/>
              </a:ext>
            </a:extLst>
          </p:cNvPr>
          <p:cNvCxnSpPr>
            <a:cxnSpLocks/>
          </p:cNvCxnSpPr>
          <p:nvPr/>
        </p:nvCxnSpPr>
        <p:spPr>
          <a:xfrm>
            <a:off x="8766707" y="6303844"/>
            <a:ext cx="2803961"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739334"/>
      </p:ext>
    </p:extLst>
  </p:cSld>
  <p:clrMapOvr>
    <a:masterClrMapping/>
  </p:clrMapOvr>
</p:sld>
</file>

<file path=ppt/theme/theme1.xml><?xml version="1.0" encoding="utf-8"?>
<a:theme xmlns:a="http://schemas.openxmlformats.org/drawingml/2006/main" name="2_cognitive theme">
  <a:themeElements>
    <a:clrScheme name="Custom 6">
      <a:dk1>
        <a:srgbClr val="5C5C5C"/>
      </a:dk1>
      <a:lt1>
        <a:sysClr val="window" lastClr="FFFFFF"/>
      </a:lt1>
      <a:dk2>
        <a:srgbClr val="3F3F3F"/>
      </a:dk2>
      <a:lt2>
        <a:srgbClr val="E7E7E8"/>
      </a:lt2>
      <a:accent1>
        <a:srgbClr val="000000"/>
      </a:accent1>
      <a:accent2>
        <a:srgbClr val="8C8C8C"/>
      </a:accent2>
      <a:accent3>
        <a:srgbClr val="B4B4B4"/>
      </a:accent3>
      <a:accent4>
        <a:srgbClr val="DCDCDC"/>
      </a:accent4>
      <a:accent5>
        <a:srgbClr val="81BC00"/>
      </a:accent5>
      <a:accent6>
        <a:srgbClr val="00A1DE"/>
      </a:accent6>
      <a:hlink>
        <a:srgbClr val="8CC249"/>
      </a:hlink>
      <a:folHlink>
        <a:srgbClr val="8CC249"/>
      </a:folHlink>
    </a:clrScheme>
    <a:fontScheme name="Deloitte Digital">
      <a:majorFont>
        <a:latin typeface="Knockout HTF27-JuniorBantamwt"/>
        <a:ea typeface=""/>
        <a:cs typeface=""/>
      </a:majorFont>
      <a:minorFont>
        <a:latin typeface="Frutiger Nex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gnitive theme" id="{AEEB1474-6B33-42D4-9986-313806226F0E}" vid="{4E48CE71-25C6-4EBE-9A5A-3A710A425081}"/>
    </a:ext>
  </a:extLst>
</a:theme>
</file>

<file path=ppt/theme/theme2.xml><?xml version="1.0" encoding="utf-8"?>
<a:theme xmlns:a="http://schemas.openxmlformats.org/drawingml/2006/main" name="3_cognitive theme">
  <a:themeElements>
    <a:clrScheme name="Custom 6">
      <a:dk1>
        <a:srgbClr val="5C5C5C"/>
      </a:dk1>
      <a:lt1>
        <a:sysClr val="window" lastClr="FFFFFF"/>
      </a:lt1>
      <a:dk2>
        <a:srgbClr val="3F3F3F"/>
      </a:dk2>
      <a:lt2>
        <a:srgbClr val="E7E7E8"/>
      </a:lt2>
      <a:accent1>
        <a:srgbClr val="000000"/>
      </a:accent1>
      <a:accent2>
        <a:srgbClr val="8C8C8C"/>
      </a:accent2>
      <a:accent3>
        <a:srgbClr val="B4B4B4"/>
      </a:accent3>
      <a:accent4>
        <a:srgbClr val="DCDCDC"/>
      </a:accent4>
      <a:accent5>
        <a:srgbClr val="81BC00"/>
      </a:accent5>
      <a:accent6>
        <a:srgbClr val="00A1DE"/>
      </a:accent6>
      <a:hlink>
        <a:srgbClr val="8CC249"/>
      </a:hlink>
      <a:folHlink>
        <a:srgbClr val="8CC249"/>
      </a:folHlink>
    </a:clrScheme>
    <a:fontScheme name="Deloitte Digital">
      <a:majorFont>
        <a:latin typeface="Knockout HTF27-JuniorBantamwt"/>
        <a:ea typeface=""/>
        <a:cs typeface=""/>
      </a:majorFont>
      <a:minorFont>
        <a:latin typeface="Frutiger Nex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gnitive theme" id="{AEEB1474-6B33-42D4-9986-313806226F0E}" vid="{4E48CE71-25C6-4EBE-9A5A-3A710A4250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158F91817C2641B118C2FAF7EF372F" ma:contentTypeVersion="6" ma:contentTypeDescription="Create a new document." ma:contentTypeScope="" ma:versionID="756f4e03cc776781aaff2c1d4fd016a8">
  <xsd:schema xmlns:xsd="http://www.w3.org/2001/XMLSchema" xmlns:xs="http://www.w3.org/2001/XMLSchema" xmlns:p="http://schemas.microsoft.com/office/2006/metadata/properties" xmlns:ns2="be60dfab-b9ac-4b32-900c-4dd2ec365b39" targetNamespace="http://schemas.microsoft.com/office/2006/metadata/properties" ma:root="true" ma:fieldsID="0dfe8dee00459bc95049d81fc0b1b2a1" ns2:_="">
    <xsd:import namespace="be60dfab-b9ac-4b32-900c-4dd2ec365b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60dfab-b9ac-4b32-900c-4dd2ec365b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27C3BF-C6E5-40BF-93FE-947D9390942B}">
  <ds:schemaRefs>
    <ds:schemaRef ds:uri="http://schemas.microsoft.com/sharepoint/v3/contenttype/forms"/>
  </ds:schemaRefs>
</ds:datastoreItem>
</file>

<file path=customXml/itemProps2.xml><?xml version="1.0" encoding="utf-8"?>
<ds:datastoreItem xmlns:ds="http://schemas.openxmlformats.org/officeDocument/2006/customXml" ds:itemID="{0825278A-A801-481A-A92C-F9A65C188A25}">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be60dfab-b9ac-4b32-900c-4dd2ec365b39"/>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A3A8B83-DE03-42D7-98FA-4D555C1B0D59}">
  <ds:schemaRefs>
    <ds:schemaRef ds:uri="be60dfab-b9ac-4b32-900c-4dd2ec365b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2517</TotalTime>
  <Words>1370</Words>
  <Application>Microsoft Office PowerPoint</Application>
  <PresentationFormat>Widescreen</PresentationFormat>
  <Paragraphs>184</Paragraphs>
  <Slides>19</Slides>
  <Notes>18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Cambria Math</vt:lpstr>
      <vt:lpstr>Courier New</vt:lpstr>
      <vt:lpstr>Frutiger Next Pro Bold</vt:lpstr>
      <vt:lpstr>Frutiger Next Pro Light</vt:lpstr>
      <vt:lpstr>Knockout HTF27-JuniorBantamwt</vt:lpstr>
      <vt:lpstr>Knockout-HTF27-JuniorBantamwt</vt:lpstr>
      <vt:lpstr>Verdana</vt:lpstr>
      <vt:lpstr>2_cognitive theme</vt:lpstr>
      <vt:lpstr>3_cognitive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Pirzada, Taj (US - Atlanta)</dc:creator>
  <cp:lastModifiedBy>Benson, Bryant</cp:lastModifiedBy>
  <cp:revision>124</cp:revision>
  <dcterms:created xsi:type="dcterms:W3CDTF">2019-05-10T13:22:52Z</dcterms:created>
  <dcterms:modified xsi:type="dcterms:W3CDTF">2020-07-23T19:29:55Z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0x010100B9158F91817C2641B118C2FAF7EF372F</vt:lpwstr>
  </property>
</Properties>
</file>